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758" r:id="rId2"/>
    <p:sldId id="746" r:id="rId3"/>
    <p:sldId id="762" r:id="rId4"/>
    <p:sldId id="754" r:id="rId5"/>
    <p:sldId id="755" r:id="rId6"/>
    <p:sldId id="753" r:id="rId7"/>
    <p:sldId id="747" r:id="rId8"/>
    <p:sldId id="748" r:id="rId9"/>
    <p:sldId id="750" r:id="rId10"/>
    <p:sldId id="749" r:id="rId11"/>
    <p:sldId id="759" r:id="rId12"/>
    <p:sldId id="741" r:id="rId13"/>
    <p:sldId id="742" r:id="rId14"/>
    <p:sldId id="763" r:id="rId15"/>
    <p:sldId id="740" r:id="rId16"/>
    <p:sldId id="745" r:id="rId17"/>
    <p:sldId id="756" r:id="rId18"/>
    <p:sldId id="744" r:id="rId19"/>
    <p:sldId id="730" r:id="rId20"/>
    <p:sldId id="732" r:id="rId21"/>
    <p:sldId id="725" r:id="rId22"/>
    <p:sldId id="736" r:id="rId23"/>
    <p:sldId id="733" r:id="rId24"/>
    <p:sldId id="738" r:id="rId25"/>
    <p:sldId id="737" r:id="rId26"/>
    <p:sldId id="761" r:id="rId27"/>
    <p:sldId id="735" r:id="rId28"/>
    <p:sldId id="739" r:id="rId29"/>
    <p:sldId id="760" r:id="rId30"/>
    <p:sldId id="752" r:id="rId31"/>
    <p:sldId id="766" r:id="rId32"/>
    <p:sldId id="764" r:id="rId33"/>
  </p:sldIdLst>
  <p:sldSz cx="9144000" cy="6858000" type="screen4x3"/>
  <p:notesSz cx="6669088" cy="9775825"/>
  <p:defaultTextStyle>
    <a:defPPr>
      <a:defRPr lang="de-CH"/>
    </a:defPPr>
    <a:lvl1pPr algn="ctr" rtl="0" eaLnBrk="0" fontAlgn="base" hangingPunct="0">
      <a:spcBef>
        <a:spcPct val="0"/>
      </a:spcBef>
      <a:spcAft>
        <a:spcPct val="0"/>
      </a:spcAft>
      <a:defRPr sz="1200" kern="1200">
        <a:solidFill>
          <a:schemeClr val="tx1"/>
        </a:solidFill>
        <a:latin typeface="Arial" charset="0"/>
        <a:ea typeface="+mn-ea"/>
        <a:cs typeface="+mn-cs"/>
      </a:defRPr>
    </a:lvl1pPr>
    <a:lvl2pPr marL="457200" algn="ctr" rtl="0" eaLnBrk="0" fontAlgn="base" hangingPunct="0">
      <a:spcBef>
        <a:spcPct val="0"/>
      </a:spcBef>
      <a:spcAft>
        <a:spcPct val="0"/>
      </a:spcAft>
      <a:defRPr sz="1200" kern="1200">
        <a:solidFill>
          <a:schemeClr val="tx1"/>
        </a:solidFill>
        <a:latin typeface="Arial" charset="0"/>
        <a:ea typeface="+mn-ea"/>
        <a:cs typeface="+mn-cs"/>
      </a:defRPr>
    </a:lvl2pPr>
    <a:lvl3pPr marL="914400" algn="ctr" rtl="0" eaLnBrk="0" fontAlgn="base" hangingPunct="0">
      <a:spcBef>
        <a:spcPct val="0"/>
      </a:spcBef>
      <a:spcAft>
        <a:spcPct val="0"/>
      </a:spcAft>
      <a:defRPr sz="1200" kern="1200">
        <a:solidFill>
          <a:schemeClr val="tx1"/>
        </a:solidFill>
        <a:latin typeface="Arial" charset="0"/>
        <a:ea typeface="+mn-ea"/>
        <a:cs typeface="+mn-cs"/>
      </a:defRPr>
    </a:lvl3pPr>
    <a:lvl4pPr marL="1371600" algn="ctr" rtl="0" eaLnBrk="0" fontAlgn="base" hangingPunct="0">
      <a:spcBef>
        <a:spcPct val="0"/>
      </a:spcBef>
      <a:spcAft>
        <a:spcPct val="0"/>
      </a:spcAft>
      <a:defRPr sz="1200" kern="1200">
        <a:solidFill>
          <a:schemeClr val="tx1"/>
        </a:solidFill>
        <a:latin typeface="Arial" charset="0"/>
        <a:ea typeface="+mn-ea"/>
        <a:cs typeface="+mn-cs"/>
      </a:defRPr>
    </a:lvl4pPr>
    <a:lvl5pPr marL="1828800" algn="ctr"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20">
          <p15:clr>
            <a:srgbClr val="A4A3A4"/>
          </p15:clr>
        </p15:guide>
        <p15:guide id="2" orient="horz" pos="856">
          <p15:clr>
            <a:srgbClr val="A4A3A4"/>
          </p15:clr>
        </p15:guide>
        <p15:guide id="3" orient="horz" pos="3918">
          <p15:clr>
            <a:srgbClr val="A4A3A4"/>
          </p15:clr>
        </p15:guide>
        <p15:guide id="4" pos="782">
          <p15:clr>
            <a:srgbClr val="A4A3A4"/>
          </p15:clr>
        </p15:guide>
        <p15:guide id="5" pos="5545">
          <p15:clr>
            <a:srgbClr val="A4A3A4"/>
          </p15:clr>
        </p15:guide>
      </p15:sldGuideLst>
    </p:ext>
    <p:ext uri="{2D200454-40CA-4A62-9FC3-DE9A4176ACB9}">
      <p15:notesGuideLst xmlns:p15="http://schemas.microsoft.com/office/powerpoint/2012/main">
        <p15:guide id="1" orient="horz" pos="3078">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A4314"/>
    <a:srgbClr val="ED181E"/>
    <a:srgbClr val="008000"/>
    <a:srgbClr val="FF9933"/>
    <a:srgbClr val="D1F77B"/>
    <a:srgbClr val="99FF66"/>
    <a:srgbClr val="F4C8AA"/>
    <a:srgbClr val="EB9A63"/>
    <a:srgbClr val="FF66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85486" autoAdjust="0"/>
  </p:normalViewPr>
  <p:slideViewPr>
    <p:cSldViewPr>
      <p:cViewPr varScale="1">
        <p:scale>
          <a:sx n="98" d="100"/>
          <a:sy n="98" d="100"/>
        </p:scale>
        <p:origin x="2100" y="90"/>
      </p:cViewPr>
      <p:guideLst>
        <p:guide orient="horz" pos="1820"/>
        <p:guide orient="horz" pos="856"/>
        <p:guide orient="horz" pos="3918"/>
        <p:guide pos="782"/>
        <p:guide pos="5545"/>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59" d="100"/>
          <a:sy n="59" d="100"/>
        </p:scale>
        <p:origin x="-3264" y="-82"/>
      </p:cViewPr>
      <p:guideLst>
        <p:guide orient="horz" pos="3078"/>
        <p:guide pos="2100"/>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F9C74-A3E1-4737-BB23-ED5D83A2A9C8}" type="doc">
      <dgm:prSet loTypeId="urn:microsoft.com/office/officeart/2005/8/layout/radial1" loCatId="cycle" qsTypeId="urn:microsoft.com/office/officeart/2005/8/quickstyle/simple3" qsCatId="simple" csTypeId="urn:microsoft.com/office/officeart/2005/8/colors/accent5_5" csCatId="accent5" phldr="1"/>
      <dgm:spPr/>
      <dgm:t>
        <a:bodyPr/>
        <a:lstStyle/>
        <a:p>
          <a:endParaRPr lang="de-CH"/>
        </a:p>
      </dgm:t>
    </dgm:pt>
    <dgm:pt modelId="{18F0339B-8337-4BC0-91F5-01E4041E9FF4}">
      <dgm:prSet phldrT="[Text]"/>
      <dgm:spPr>
        <a:solidFill>
          <a:srgbClr val="92D050"/>
        </a:solidFill>
      </dgm:spPr>
      <dgm:t>
        <a:bodyPr/>
        <a:lstStyle/>
        <a:p>
          <a:r>
            <a:rPr lang="de-CH" dirty="0" smtClean="0"/>
            <a:t>Ausdauer-training</a:t>
          </a:r>
          <a:endParaRPr lang="de-CH" dirty="0"/>
        </a:p>
      </dgm:t>
    </dgm:pt>
    <dgm:pt modelId="{EE9C5D41-3C3E-4237-BFF2-D901AAA44DB8}" type="parTrans" cxnId="{7C689122-C507-4C8B-9ADE-AF328BAEF53B}">
      <dgm:prSet/>
      <dgm:spPr/>
      <dgm:t>
        <a:bodyPr/>
        <a:lstStyle/>
        <a:p>
          <a:endParaRPr lang="de-CH"/>
        </a:p>
      </dgm:t>
    </dgm:pt>
    <dgm:pt modelId="{4C6D71CD-D366-411B-8456-4CAA45EF80B2}" type="sibTrans" cxnId="{7C689122-C507-4C8B-9ADE-AF328BAEF53B}">
      <dgm:prSet/>
      <dgm:spPr/>
      <dgm:t>
        <a:bodyPr/>
        <a:lstStyle/>
        <a:p>
          <a:endParaRPr lang="de-CH"/>
        </a:p>
      </dgm:t>
    </dgm:pt>
    <dgm:pt modelId="{07804E42-9EC3-4F88-907F-4F73D654AF57}">
      <dgm:prSet phldrT="[Text]" custT="1"/>
      <dgm:spPr>
        <a:solidFill>
          <a:srgbClr val="99FF66"/>
        </a:solidFill>
      </dgm:spPr>
      <dgm:t>
        <a:bodyPr/>
        <a:lstStyle/>
        <a:p>
          <a:r>
            <a:rPr lang="de-CH" sz="1200" b="1" dirty="0" smtClean="0"/>
            <a:t>Psyche</a:t>
          </a:r>
        </a:p>
        <a:p>
          <a:r>
            <a:rPr lang="de-CH" sz="1000" dirty="0" smtClean="0"/>
            <a:t>Verbesserung von Stimmung, Wohlbefinden, antidepressive Wirkung, Stressabbau, Angstabbau</a:t>
          </a:r>
          <a:endParaRPr lang="de-CH" sz="1000" dirty="0"/>
        </a:p>
      </dgm:t>
    </dgm:pt>
    <dgm:pt modelId="{C43D89C7-0CE5-4023-962F-288B7B4BB05D}" type="parTrans" cxnId="{93068C48-9714-4E92-ACCA-9FACB73013BC}">
      <dgm:prSet/>
      <dgm:spPr/>
      <dgm:t>
        <a:bodyPr/>
        <a:lstStyle/>
        <a:p>
          <a:endParaRPr lang="de-CH"/>
        </a:p>
      </dgm:t>
    </dgm:pt>
    <dgm:pt modelId="{512C1B1F-71BB-4465-8A6B-4A8CA21322B0}" type="sibTrans" cxnId="{93068C48-9714-4E92-ACCA-9FACB73013BC}">
      <dgm:prSet/>
      <dgm:spPr/>
      <dgm:t>
        <a:bodyPr/>
        <a:lstStyle/>
        <a:p>
          <a:endParaRPr lang="de-CH"/>
        </a:p>
      </dgm:t>
    </dgm:pt>
    <dgm:pt modelId="{D4F99CDD-BCE4-43E5-AC7A-E0A786272A31}">
      <dgm:prSet phldrT="[Text]" custT="1"/>
      <dgm:spPr>
        <a:solidFill>
          <a:srgbClr val="99FF66"/>
        </a:solidFill>
      </dgm:spPr>
      <dgm:t>
        <a:bodyPr/>
        <a:lstStyle/>
        <a:p>
          <a:r>
            <a:rPr lang="de-CH" sz="1200" b="1" dirty="0" smtClean="0"/>
            <a:t>Hormonsystem</a:t>
          </a:r>
        </a:p>
        <a:p>
          <a:r>
            <a:rPr lang="de-CH" sz="1000" dirty="0" smtClean="0"/>
            <a:t>Blutdrucksenkung, weniger Stresshormon-ausschüttung</a:t>
          </a:r>
          <a:endParaRPr lang="de-CH" sz="1000" dirty="0"/>
        </a:p>
      </dgm:t>
    </dgm:pt>
    <dgm:pt modelId="{F8870EA6-B331-4157-BBCE-0C9AE3AA6213}" type="parTrans" cxnId="{CDC1636B-4FA9-43E8-9321-58F5C444908D}">
      <dgm:prSet/>
      <dgm:spPr/>
      <dgm:t>
        <a:bodyPr/>
        <a:lstStyle/>
        <a:p>
          <a:endParaRPr lang="de-CH"/>
        </a:p>
      </dgm:t>
    </dgm:pt>
    <dgm:pt modelId="{B7ECE049-CF55-48CE-B7B9-9660C5A31083}" type="sibTrans" cxnId="{CDC1636B-4FA9-43E8-9321-58F5C444908D}">
      <dgm:prSet/>
      <dgm:spPr/>
      <dgm:t>
        <a:bodyPr/>
        <a:lstStyle/>
        <a:p>
          <a:endParaRPr lang="de-CH"/>
        </a:p>
      </dgm:t>
    </dgm:pt>
    <dgm:pt modelId="{90641198-D106-4C83-A6F8-793ED26664FB}">
      <dgm:prSet phldrT="[Text]" custT="1"/>
      <dgm:spPr>
        <a:solidFill>
          <a:srgbClr val="99FF66"/>
        </a:solidFill>
      </dgm:spPr>
      <dgm:t>
        <a:bodyPr/>
        <a:lstStyle/>
        <a:p>
          <a:r>
            <a:rPr lang="de-CH" sz="1200" b="1" dirty="0" smtClean="0"/>
            <a:t>Stoffwechsel</a:t>
          </a:r>
        </a:p>
        <a:p>
          <a:r>
            <a:rPr lang="de-CH" sz="1000" dirty="0" smtClean="0"/>
            <a:t>Bessere Insulinsensivität, Vorbeugung gegen Diabetes Typ II, verbesserte Fettverbrennung, Cholesterinsenkung</a:t>
          </a:r>
          <a:endParaRPr lang="de-CH" sz="1000" dirty="0"/>
        </a:p>
      </dgm:t>
    </dgm:pt>
    <dgm:pt modelId="{D30C4B8A-488F-4B9D-98C5-4B625EA9A322}" type="parTrans" cxnId="{D4EE7B65-3DCD-4494-A8D5-AA02431D43D1}">
      <dgm:prSet/>
      <dgm:spPr/>
      <dgm:t>
        <a:bodyPr/>
        <a:lstStyle/>
        <a:p>
          <a:endParaRPr lang="de-CH"/>
        </a:p>
      </dgm:t>
    </dgm:pt>
    <dgm:pt modelId="{7280E9FE-7EA2-4400-97BD-DDF8267D0AC1}" type="sibTrans" cxnId="{D4EE7B65-3DCD-4494-A8D5-AA02431D43D1}">
      <dgm:prSet/>
      <dgm:spPr/>
      <dgm:t>
        <a:bodyPr/>
        <a:lstStyle/>
        <a:p>
          <a:endParaRPr lang="de-CH"/>
        </a:p>
      </dgm:t>
    </dgm:pt>
    <dgm:pt modelId="{A767CBCF-AC2E-4D1A-ACDD-9CFB5886EBF4}">
      <dgm:prSet phldrT="[Text]" custT="1"/>
      <dgm:spPr>
        <a:solidFill>
          <a:srgbClr val="99FF66"/>
        </a:solidFill>
      </dgm:spPr>
      <dgm:t>
        <a:bodyPr/>
        <a:lstStyle/>
        <a:p>
          <a:r>
            <a:rPr lang="de-CH" sz="1200" b="1" dirty="0" smtClean="0"/>
            <a:t>Immunsystem</a:t>
          </a:r>
        </a:p>
        <a:p>
          <a:r>
            <a:rPr lang="de-CH" sz="1000" dirty="0" smtClean="0"/>
            <a:t>Verringerte Infektanfälligkeit, Vorbeugung gegen Krebs und Tumore, Stärkung des Immunsystems</a:t>
          </a:r>
          <a:endParaRPr lang="de-CH" sz="1000" dirty="0"/>
        </a:p>
      </dgm:t>
    </dgm:pt>
    <dgm:pt modelId="{83FCDDC2-A177-4C43-AB59-5334830E8108}" type="parTrans" cxnId="{3543839B-81A4-4F6D-8785-33819FB4268D}">
      <dgm:prSet/>
      <dgm:spPr/>
      <dgm:t>
        <a:bodyPr/>
        <a:lstStyle/>
        <a:p>
          <a:endParaRPr lang="de-CH"/>
        </a:p>
      </dgm:t>
    </dgm:pt>
    <dgm:pt modelId="{C26CB357-DA2A-41B3-B18C-AB6536F7F4D9}" type="sibTrans" cxnId="{3543839B-81A4-4F6D-8785-33819FB4268D}">
      <dgm:prSet/>
      <dgm:spPr/>
      <dgm:t>
        <a:bodyPr/>
        <a:lstStyle/>
        <a:p>
          <a:endParaRPr lang="de-CH"/>
        </a:p>
      </dgm:t>
    </dgm:pt>
    <dgm:pt modelId="{7903A14A-3CC8-4574-ABE8-B7B733147ED3}">
      <dgm:prSet phldrT="[Text]" custT="1"/>
      <dgm:spPr>
        <a:solidFill>
          <a:srgbClr val="99FF66"/>
        </a:solidFill>
      </dgm:spPr>
      <dgm:t>
        <a:bodyPr/>
        <a:lstStyle/>
        <a:p>
          <a:r>
            <a:rPr lang="de-CH" sz="1200" b="1" dirty="0" smtClean="0"/>
            <a:t>Herz-Kreislauf-System</a:t>
          </a:r>
        </a:p>
        <a:p>
          <a:r>
            <a:rPr lang="de-CH" sz="1000" dirty="0" smtClean="0"/>
            <a:t>Niedriger Ruhepuls, weniger Herzrhythmus-störungen, bessere Sauerstoff-versorgung</a:t>
          </a:r>
          <a:endParaRPr lang="de-CH" sz="1000" dirty="0"/>
        </a:p>
      </dgm:t>
    </dgm:pt>
    <dgm:pt modelId="{BD0024DD-1873-4597-AC4A-AB76BD013638}" type="parTrans" cxnId="{82924108-A1B0-4680-B557-4FD1FDF77447}">
      <dgm:prSet/>
      <dgm:spPr/>
      <dgm:t>
        <a:bodyPr/>
        <a:lstStyle/>
        <a:p>
          <a:endParaRPr lang="de-CH"/>
        </a:p>
      </dgm:t>
    </dgm:pt>
    <dgm:pt modelId="{68A3BC75-E153-42EB-BE7C-19E60A0DB6D0}" type="sibTrans" cxnId="{82924108-A1B0-4680-B557-4FD1FDF77447}">
      <dgm:prSet/>
      <dgm:spPr/>
      <dgm:t>
        <a:bodyPr/>
        <a:lstStyle/>
        <a:p>
          <a:endParaRPr lang="de-CH"/>
        </a:p>
      </dgm:t>
    </dgm:pt>
    <dgm:pt modelId="{1D054F1F-A870-4243-B6E5-3A6F64C12ED3}">
      <dgm:prSet phldrT="[Text]" custT="1"/>
      <dgm:spPr>
        <a:solidFill>
          <a:srgbClr val="99FF66"/>
        </a:solidFill>
      </dgm:spPr>
      <dgm:t>
        <a:bodyPr/>
        <a:lstStyle/>
        <a:p>
          <a:r>
            <a:rPr lang="de-CH" sz="1200" b="1" dirty="0" smtClean="0"/>
            <a:t>Bewegungs-apparat</a:t>
          </a:r>
        </a:p>
        <a:p>
          <a:r>
            <a:rPr lang="de-CH" sz="1000" dirty="0" smtClean="0"/>
            <a:t>Stärkung von Knochen, Knorpeln, Sehnen und Bändern, Kräftigung der Muskulatur</a:t>
          </a:r>
          <a:endParaRPr lang="de-CH" sz="1000" dirty="0"/>
        </a:p>
      </dgm:t>
    </dgm:pt>
    <dgm:pt modelId="{10F4EFDD-CD77-4C4F-B089-35954D5D6293}" type="parTrans" cxnId="{940332BC-5FA0-4DA8-B8EF-62568A6E3D52}">
      <dgm:prSet/>
      <dgm:spPr/>
      <dgm:t>
        <a:bodyPr/>
        <a:lstStyle/>
        <a:p>
          <a:endParaRPr lang="de-CH"/>
        </a:p>
      </dgm:t>
    </dgm:pt>
    <dgm:pt modelId="{C8F71537-CE2A-4F6A-A8BD-984A261A7AAB}" type="sibTrans" cxnId="{940332BC-5FA0-4DA8-B8EF-62568A6E3D52}">
      <dgm:prSet/>
      <dgm:spPr/>
      <dgm:t>
        <a:bodyPr/>
        <a:lstStyle/>
        <a:p>
          <a:endParaRPr lang="de-CH"/>
        </a:p>
      </dgm:t>
    </dgm:pt>
    <dgm:pt modelId="{79446132-8B03-47F4-9148-9D65E7AC8650}" type="pres">
      <dgm:prSet presAssocID="{031F9C74-A3E1-4737-BB23-ED5D83A2A9C8}" presName="cycle" presStyleCnt="0">
        <dgm:presLayoutVars>
          <dgm:chMax val="1"/>
          <dgm:dir/>
          <dgm:animLvl val="ctr"/>
          <dgm:resizeHandles val="exact"/>
        </dgm:presLayoutVars>
      </dgm:prSet>
      <dgm:spPr/>
      <dgm:t>
        <a:bodyPr/>
        <a:lstStyle/>
        <a:p>
          <a:endParaRPr lang="de-CH"/>
        </a:p>
      </dgm:t>
    </dgm:pt>
    <dgm:pt modelId="{CA21A50F-4993-4309-A976-DF3BCCEA5B5F}" type="pres">
      <dgm:prSet presAssocID="{18F0339B-8337-4BC0-91F5-01E4041E9FF4}" presName="centerShape" presStyleLbl="node0" presStyleIdx="0" presStyleCnt="1" custScaleX="116689" custScaleY="117679"/>
      <dgm:spPr/>
      <dgm:t>
        <a:bodyPr/>
        <a:lstStyle/>
        <a:p>
          <a:endParaRPr lang="de-CH"/>
        </a:p>
      </dgm:t>
    </dgm:pt>
    <dgm:pt modelId="{76B9E8ED-A0C0-4B33-B54A-BFEA66E1E830}" type="pres">
      <dgm:prSet presAssocID="{C43D89C7-0CE5-4023-962F-288B7B4BB05D}" presName="Name9" presStyleLbl="parChTrans1D2" presStyleIdx="0" presStyleCnt="6"/>
      <dgm:spPr/>
      <dgm:t>
        <a:bodyPr/>
        <a:lstStyle/>
        <a:p>
          <a:endParaRPr lang="de-CH"/>
        </a:p>
      </dgm:t>
    </dgm:pt>
    <dgm:pt modelId="{82F36F61-58A4-4DA5-9025-D1EE68196180}" type="pres">
      <dgm:prSet presAssocID="{C43D89C7-0CE5-4023-962F-288B7B4BB05D}" presName="connTx" presStyleLbl="parChTrans1D2" presStyleIdx="0" presStyleCnt="6"/>
      <dgm:spPr/>
      <dgm:t>
        <a:bodyPr/>
        <a:lstStyle/>
        <a:p>
          <a:endParaRPr lang="de-CH"/>
        </a:p>
      </dgm:t>
    </dgm:pt>
    <dgm:pt modelId="{45A4A981-6DB2-4437-B185-38471614C7F2}" type="pres">
      <dgm:prSet presAssocID="{07804E42-9EC3-4F88-907F-4F73D654AF57}" presName="node" presStyleLbl="node1" presStyleIdx="0" presStyleCnt="6" custScaleX="131633" custScaleY="117679">
        <dgm:presLayoutVars>
          <dgm:bulletEnabled val="1"/>
        </dgm:presLayoutVars>
      </dgm:prSet>
      <dgm:spPr/>
      <dgm:t>
        <a:bodyPr/>
        <a:lstStyle/>
        <a:p>
          <a:endParaRPr lang="de-CH"/>
        </a:p>
      </dgm:t>
    </dgm:pt>
    <dgm:pt modelId="{681240A6-1CD3-487C-9A32-B6D25068B028}" type="pres">
      <dgm:prSet presAssocID="{F8870EA6-B331-4157-BBCE-0C9AE3AA6213}" presName="Name9" presStyleLbl="parChTrans1D2" presStyleIdx="1" presStyleCnt="6"/>
      <dgm:spPr/>
      <dgm:t>
        <a:bodyPr/>
        <a:lstStyle/>
        <a:p>
          <a:endParaRPr lang="de-CH"/>
        </a:p>
      </dgm:t>
    </dgm:pt>
    <dgm:pt modelId="{6D02E330-2A20-4379-A57D-3CDC1AFEF414}" type="pres">
      <dgm:prSet presAssocID="{F8870EA6-B331-4157-BBCE-0C9AE3AA6213}" presName="connTx" presStyleLbl="parChTrans1D2" presStyleIdx="1" presStyleCnt="6"/>
      <dgm:spPr/>
      <dgm:t>
        <a:bodyPr/>
        <a:lstStyle/>
        <a:p>
          <a:endParaRPr lang="de-CH"/>
        </a:p>
      </dgm:t>
    </dgm:pt>
    <dgm:pt modelId="{4E8A0D46-4E2C-4629-B485-A4AA641C3AAB}" type="pres">
      <dgm:prSet presAssocID="{D4F99CDD-BCE4-43E5-AC7A-E0A786272A31}" presName="node" presStyleLbl="node1" presStyleIdx="1" presStyleCnt="6" custScaleX="116689" custScaleY="117679" custRadScaleRad="135584" custRadScaleInc="11347">
        <dgm:presLayoutVars>
          <dgm:bulletEnabled val="1"/>
        </dgm:presLayoutVars>
      </dgm:prSet>
      <dgm:spPr/>
      <dgm:t>
        <a:bodyPr/>
        <a:lstStyle/>
        <a:p>
          <a:endParaRPr lang="de-CH"/>
        </a:p>
      </dgm:t>
    </dgm:pt>
    <dgm:pt modelId="{4DD5F8B7-AACC-46CA-8DD4-0D9FCB9884B5}" type="pres">
      <dgm:prSet presAssocID="{D30C4B8A-488F-4B9D-98C5-4B625EA9A322}" presName="Name9" presStyleLbl="parChTrans1D2" presStyleIdx="2" presStyleCnt="6"/>
      <dgm:spPr/>
      <dgm:t>
        <a:bodyPr/>
        <a:lstStyle/>
        <a:p>
          <a:endParaRPr lang="de-CH"/>
        </a:p>
      </dgm:t>
    </dgm:pt>
    <dgm:pt modelId="{CF7A3866-AE20-4C1E-98C0-5F34A9C4357D}" type="pres">
      <dgm:prSet presAssocID="{D30C4B8A-488F-4B9D-98C5-4B625EA9A322}" presName="connTx" presStyleLbl="parChTrans1D2" presStyleIdx="2" presStyleCnt="6"/>
      <dgm:spPr/>
      <dgm:t>
        <a:bodyPr/>
        <a:lstStyle/>
        <a:p>
          <a:endParaRPr lang="de-CH"/>
        </a:p>
      </dgm:t>
    </dgm:pt>
    <dgm:pt modelId="{DDC5FFB1-D642-49CF-87A8-1BFE7A01D575}" type="pres">
      <dgm:prSet presAssocID="{90641198-D106-4C83-A6F8-793ED26664FB}" presName="node" presStyleLbl="node1" presStyleIdx="2" presStyleCnt="6" custScaleX="116689" custScaleY="117679" custRadScaleRad="135584" custRadScaleInc="-11347">
        <dgm:presLayoutVars>
          <dgm:bulletEnabled val="1"/>
        </dgm:presLayoutVars>
      </dgm:prSet>
      <dgm:spPr/>
      <dgm:t>
        <a:bodyPr/>
        <a:lstStyle/>
        <a:p>
          <a:endParaRPr lang="de-CH"/>
        </a:p>
      </dgm:t>
    </dgm:pt>
    <dgm:pt modelId="{7D211EE7-DEAC-4EA5-96D7-B96700CCAB34}" type="pres">
      <dgm:prSet presAssocID="{83FCDDC2-A177-4C43-AB59-5334830E8108}" presName="Name9" presStyleLbl="parChTrans1D2" presStyleIdx="3" presStyleCnt="6"/>
      <dgm:spPr/>
      <dgm:t>
        <a:bodyPr/>
        <a:lstStyle/>
        <a:p>
          <a:endParaRPr lang="de-CH"/>
        </a:p>
      </dgm:t>
    </dgm:pt>
    <dgm:pt modelId="{65087C6C-3CED-4999-A97B-6353133AFFB6}" type="pres">
      <dgm:prSet presAssocID="{83FCDDC2-A177-4C43-AB59-5334830E8108}" presName="connTx" presStyleLbl="parChTrans1D2" presStyleIdx="3" presStyleCnt="6"/>
      <dgm:spPr/>
      <dgm:t>
        <a:bodyPr/>
        <a:lstStyle/>
        <a:p>
          <a:endParaRPr lang="de-CH"/>
        </a:p>
      </dgm:t>
    </dgm:pt>
    <dgm:pt modelId="{1C7C03A5-9735-4CA0-9896-FD276B2543D3}" type="pres">
      <dgm:prSet presAssocID="{A767CBCF-AC2E-4D1A-ACDD-9CFB5886EBF4}" presName="node" presStyleLbl="node1" presStyleIdx="3" presStyleCnt="6" custScaleX="116689" custScaleY="117679">
        <dgm:presLayoutVars>
          <dgm:bulletEnabled val="1"/>
        </dgm:presLayoutVars>
      </dgm:prSet>
      <dgm:spPr/>
      <dgm:t>
        <a:bodyPr/>
        <a:lstStyle/>
        <a:p>
          <a:endParaRPr lang="de-CH"/>
        </a:p>
      </dgm:t>
    </dgm:pt>
    <dgm:pt modelId="{8A14E89F-4C88-48A9-A687-419E0CF43C76}" type="pres">
      <dgm:prSet presAssocID="{10F4EFDD-CD77-4C4F-B089-35954D5D6293}" presName="Name9" presStyleLbl="parChTrans1D2" presStyleIdx="4" presStyleCnt="6"/>
      <dgm:spPr/>
      <dgm:t>
        <a:bodyPr/>
        <a:lstStyle/>
        <a:p>
          <a:endParaRPr lang="de-CH"/>
        </a:p>
      </dgm:t>
    </dgm:pt>
    <dgm:pt modelId="{20170676-5C07-4C53-B2C2-DC7F56E5F65A}" type="pres">
      <dgm:prSet presAssocID="{10F4EFDD-CD77-4C4F-B089-35954D5D6293}" presName="connTx" presStyleLbl="parChTrans1D2" presStyleIdx="4" presStyleCnt="6"/>
      <dgm:spPr/>
      <dgm:t>
        <a:bodyPr/>
        <a:lstStyle/>
        <a:p>
          <a:endParaRPr lang="de-CH"/>
        </a:p>
      </dgm:t>
    </dgm:pt>
    <dgm:pt modelId="{F09FF133-9958-40EE-9936-D06C121E933A}" type="pres">
      <dgm:prSet presAssocID="{1D054F1F-A870-4243-B6E5-3A6F64C12ED3}" presName="node" presStyleLbl="node1" presStyleIdx="4" presStyleCnt="6" custScaleX="116689" custScaleY="117679" custRadScaleRad="135584" custRadScaleInc="11347">
        <dgm:presLayoutVars>
          <dgm:bulletEnabled val="1"/>
        </dgm:presLayoutVars>
      </dgm:prSet>
      <dgm:spPr/>
      <dgm:t>
        <a:bodyPr/>
        <a:lstStyle/>
        <a:p>
          <a:endParaRPr lang="de-CH"/>
        </a:p>
      </dgm:t>
    </dgm:pt>
    <dgm:pt modelId="{3560FA9F-0535-430C-B38C-960AEEF05070}" type="pres">
      <dgm:prSet presAssocID="{BD0024DD-1873-4597-AC4A-AB76BD013638}" presName="Name9" presStyleLbl="parChTrans1D2" presStyleIdx="5" presStyleCnt="6"/>
      <dgm:spPr/>
      <dgm:t>
        <a:bodyPr/>
        <a:lstStyle/>
        <a:p>
          <a:endParaRPr lang="de-CH"/>
        </a:p>
      </dgm:t>
    </dgm:pt>
    <dgm:pt modelId="{E235FF51-8C02-4506-84C9-13D15A632D25}" type="pres">
      <dgm:prSet presAssocID="{BD0024DD-1873-4597-AC4A-AB76BD013638}" presName="connTx" presStyleLbl="parChTrans1D2" presStyleIdx="5" presStyleCnt="6"/>
      <dgm:spPr/>
      <dgm:t>
        <a:bodyPr/>
        <a:lstStyle/>
        <a:p>
          <a:endParaRPr lang="de-CH"/>
        </a:p>
      </dgm:t>
    </dgm:pt>
    <dgm:pt modelId="{3D946CA4-A6BA-4954-A7DB-38E06D2FBE21}" type="pres">
      <dgm:prSet presAssocID="{7903A14A-3CC8-4574-ABE8-B7B733147ED3}" presName="node" presStyleLbl="node1" presStyleIdx="5" presStyleCnt="6" custScaleX="116689" custScaleY="117679" custRadScaleRad="133934" custRadScaleInc="-10167">
        <dgm:presLayoutVars>
          <dgm:bulletEnabled val="1"/>
        </dgm:presLayoutVars>
      </dgm:prSet>
      <dgm:spPr/>
      <dgm:t>
        <a:bodyPr/>
        <a:lstStyle/>
        <a:p>
          <a:endParaRPr lang="de-CH"/>
        </a:p>
      </dgm:t>
    </dgm:pt>
  </dgm:ptLst>
  <dgm:cxnLst>
    <dgm:cxn modelId="{B6D6E9F9-4E7C-4D6B-A568-9EAF6F5652DB}" type="presOf" srcId="{C43D89C7-0CE5-4023-962F-288B7B4BB05D}" destId="{76B9E8ED-A0C0-4B33-B54A-BFEA66E1E830}" srcOrd="0" destOrd="0" presId="urn:microsoft.com/office/officeart/2005/8/layout/radial1"/>
    <dgm:cxn modelId="{0634B143-1194-4439-A745-17572E23060F}" type="presOf" srcId="{10F4EFDD-CD77-4C4F-B089-35954D5D6293}" destId="{20170676-5C07-4C53-B2C2-DC7F56E5F65A}" srcOrd="1" destOrd="0" presId="urn:microsoft.com/office/officeart/2005/8/layout/radial1"/>
    <dgm:cxn modelId="{C95A0208-1E70-4FEC-AE69-192611CDA617}" type="presOf" srcId="{A767CBCF-AC2E-4D1A-ACDD-9CFB5886EBF4}" destId="{1C7C03A5-9735-4CA0-9896-FD276B2543D3}" srcOrd="0" destOrd="0" presId="urn:microsoft.com/office/officeart/2005/8/layout/radial1"/>
    <dgm:cxn modelId="{BACC5E05-FA04-4477-8366-6AA4586AF5C8}" type="presOf" srcId="{10F4EFDD-CD77-4C4F-B089-35954D5D6293}" destId="{8A14E89F-4C88-48A9-A687-419E0CF43C76}" srcOrd="0" destOrd="0" presId="urn:microsoft.com/office/officeart/2005/8/layout/radial1"/>
    <dgm:cxn modelId="{3A7933D8-6F3F-41A2-8ABE-787BEEDD7345}" type="presOf" srcId="{C43D89C7-0CE5-4023-962F-288B7B4BB05D}" destId="{82F36F61-58A4-4DA5-9025-D1EE68196180}" srcOrd="1" destOrd="0" presId="urn:microsoft.com/office/officeart/2005/8/layout/radial1"/>
    <dgm:cxn modelId="{9A6B9C30-606F-4CF1-BDAF-B7CF928B6836}" type="presOf" srcId="{BD0024DD-1873-4597-AC4A-AB76BD013638}" destId="{3560FA9F-0535-430C-B38C-960AEEF05070}" srcOrd="0" destOrd="0" presId="urn:microsoft.com/office/officeart/2005/8/layout/radial1"/>
    <dgm:cxn modelId="{6DC4D836-5731-4376-93C5-D4FBA84A54DC}" type="presOf" srcId="{1D054F1F-A870-4243-B6E5-3A6F64C12ED3}" destId="{F09FF133-9958-40EE-9936-D06C121E933A}" srcOrd="0" destOrd="0" presId="urn:microsoft.com/office/officeart/2005/8/layout/radial1"/>
    <dgm:cxn modelId="{A3712956-306F-4A8B-8835-AB3194FD902F}" type="presOf" srcId="{90641198-D106-4C83-A6F8-793ED26664FB}" destId="{DDC5FFB1-D642-49CF-87A8-1BFE7A01D575}" srcOrd="0" destOrd="0" presId="urn:microsoft.com/office/officeart/2005/8/layout/radial1"/>
    <dgm:cxn modelId="{AA0FF3A5-2545-41A6-8BE7-126ECE57A021}" type="presOf" srcId="{7903A14A-3CC8-4574-ABE8-B7B733147ED3}" destId="{3D946CA4-A6BA-4954-A7DB-38E06D2FBE21}" srcOrd="0" destOrd="0" presId="urn:microsoft.com/office/officeart/2005/8/layout/radial1"/>
    <dgm:cxn modelId="{D4EE7B65-3DCD-4494-A8D5-AA02431D43D1}" srcId="{18F0339B-8337-4BC0-91F5-01E4041E9FF4}" destId="{90641198-D106-4C83-A6F8-793ED26664FB}" srcOrd="2" destOrd="0" parTransId="{D30C4B8A-488F-4B9D-98C5-4B625EA9A322}" sibTransId="{7280E9FE-7EA2-4400-97BD-DDF8267D0AC1}"/>
    <dgm:cxn modelId="{93068C48-9714-4E92-ACCA-9FACB73013BC}" srcId="{18F0339B-8337-4BC0-91F5-01E4041E9FF4}" destId="{07804E42-9EC3-4F88-907F-4F73D654AF57}" srcOrd="0" destOrd="0" parTransId="{C43D89C7-0CE5-4023-962F-288B7B4BB05D}" sibTransId="{512C1B1F-71BB-4465-8A6B-4A8CA21322B0}"/>
    <dgm:cxn modelId="{6E6A9C90-BCD7-4A32-A429-5C8B9FE43DDE}" type="presOf" srcId="{83FCDDC2-A177-4C43-AB59-5334830E8108}" destId="{65087C6C-3CED-4999-A97B-6353133AFFB6}" srcOrd="1" destOrd="0" presId="urn:microsoft.com/office/officeart/2005/8/layout/radial1"/>
    <dgm:cxn modelId="{8C7396CF-AB4E-40D9-8FE3-C1C9AC059346}" type="presOf" srcId="{18F0339B-8337-4BC0-91F5-01E4041E9FF4}" destId="{CA21A50F-4993-4309-A976-DF3BCCEA5B5F}" srcOrd="0" destOrd="0" presId="urn:microsoft.com/office/officeart/2005/8/layout/radial1"/>
    <dgm:cxn modelId="{82924108-A1B0-4680-B557-4FD1FDF77447}" srcId="{18F0339B-8337-4BC0-91F5-01E4041E9FF4}" destId="{7903A14A-3CC8-4574-ABE8-B7B733147ED3}" srcOrd="5" destOrd="0" parTransId="{BD0024DD-1873-4597-AC4A-AB76BD013638}" sibTransId="{68A3BC75-E153-42EB-BE7C-19E60A0DB6D0}"/>
    <dgm:cxn modelId="{CB3C32B0-6DDE-48E2-B714-DDE7877401B0}" type="presOf" srcId="{D30C4B8A-488F-4B9D-98C5-4B625EA9A322}" destId="{CF7A3866-AE20-4C1E-98C0-5F34A9C4357D}" srcOrd="1" destOrd="0" presId="urn:microsoft.com/office/officeart/2005/8/layout/radial1"/>
    <dgm:cxn modelId="{7C689122-C507-4C8B-9ADE-AF328BAEF53B}" srcId="{031F9C74-A3E1-4737-BB23-ED5D83A2A9C8}" destId="{18F0339B-8337-4BC0-91F5-01E4041E9FF4}" srcOrd="0" destOrd="0" parTransId="{EE9C5D41-3C3E-4237-BFF2-D901AAA44DB8}" sibTransId="{4C6D71CD-D366-411B-8456-4CAA45EF80B2}"/>
    <dgm:cxn modelId="{CDC1636B-4FA9-43E8-9321-58F5C444908D}" srcId="{18F0339B-8337-4BC0-91F5-01E4041E9FF4}" destId="{D4F99CDD-BCE4-43E5-AC7A-E0A786272A31}" srcOrd="1" destOrd="0" parTransId="{F8870EA6-B331-4157-BBCE-0C9AE3AA6213}" sibTransId="{B7ECE049-CF55-48CE-B7B9-9660C5A31083}"/>
    <dgm:cxn modelId="{C2DD8089-9A39-4E0C-B369-9BD4048525BB}" type="presOf" srcId="{BD0024DD-1873-4597-AC4A-AB76BD013638}" destId="{E235FF51-8C02-4506-84C9-13D15A632D25}" srcOrd="1" destOrd="0" presId="urn:microsoft.com/office/officeart/2005/8/layout/radial1"/>
    <dgm:cxn modelId="{E4E3A7A4-B582-46CF-BB41-18E41BCFD6CF}" type="presOf" srcId="{F8870EA6-B331-4157-BBCE-0C9AE3AA6213}" destId="{6D02E330-2A20-4379-A57D-3CDC1AFEF414}" srcOrd="1" destOrd="0" presId="urn:microsoft.com/office/officeart/2005/8/layout/radial1"/>
    <dgm:cxn modelId="{60DEA0BE-8A37-4F67-9AFD-A2D247C926E5}" type="presOf" srcId="{83FCDDC2-A177-4C43-AB59-5334830E8108}" destId="{7D211EE7-DEAC-4EA5-96D7-B96700CCAB34}" srcOrd="0" destOrd="0" presId="urn:microsoft.com/office/officeart/2005/8/layout/radial1"/>
    <dgm:cxn modelId="{940332BC-5FA0-4DA8-B8EF-62568A6E3D52}" srcId="{18F0339B-8337-4BC0-91F5-01E4041E9FF4}" destId="{1D054F1F-A870-4243-B6E5-3A6F64C12ED3}" srcOrd="4" destOrd="0" parTransId="{10F4EFDD-CD77-4C4F-B089-35954D5D6293}" sibTransId="{C8F71537-CE2A-4F6A-A8BD-984A261A7AAB}"/>
    <dgm:cxn modelId="{2CB7F816-0EE2-48CA-84B9-4DD98C10D4C9}" type="presOf" srcId="{D30C4B8A-488F-4B9D-98C5-4B625EA9A322}" destId="{4DD5F8B7-AACC-46CA-8DD4-0D9FCB9884B5}" srcOrd="0" destOrd="0" presId="urn:microsoft.com/office/officeart/2005/8/layout/radial1"/>
    <dgm:cxn modelId="{94A37CAB-FEC5-4875-8F7D-168D2158CC00}" type="presOf" srcId="{F8870EA6-B331-4157-BBCE-0C9AE3AA6213}" destId="{681240A6-1CD3-487C-9A32-B6D25068B028}" srcOrd="0" destOrd="0" presId="urn:microsoft.com/office/officeart/2005/8/layout/radial1"/>
    <dgm:cxn modelId="{5D3860BE-BAA2-47F3-BEFD-F4256BC03829}" type="presOf" srcId="{07804E42-9EC3-4F88-907F-4F73D654AF57}" destId="{45A4A981-6DB2-4437-B185-38471614C7F2}" srcOrd="0" destOrd="0" presId="urn:microsoft.com/office/officeart/2005/8/layout/radial1"/>
    <dgm:cxn modelId="{3543839B-81A4-4F6D-8785-33819FB4268D}" srcId="{18F0339B-8337-4BC0-91F5-01E4041E9FF4}" destId="{A767CBCF-AC2E-4D1A-ACDD-9CFB5886EBF4}" srcOrd="3" destOrd="0" parTransId="{83FCDDC2-A177-4C43-AB59-5334830E8108}" sibTransId="{C26CB357-DA2A-41B3-B18C-AB6536F7F4D9}"/>
    <dgm:cxn modelId="{C9FB5C8C-8964-40BB-9D10-0E2863EE33D3}" type="presOf" srcId="{D4F99CDD-BCE4-43E5-AC7A-E0A786272A31}" destId="{4E8A0D46-4E2C-4629-B485-A4AA641C3AAB}" srcOrd="0" destOrd="0" presId="urn:microsoft.com/office/officeart/2005/8/layout/radial1"/>
    <dgm:cxn modelId="{4D29566A-D7D4-4CD8-AFB0-1E684312BEB3}" type="presOf" srcId="{031F9C74-A3E1-4737-BB23-ED5D83A2A9C8}" destId="{79446132-8B03-47F4-9148-9D65E7AC8650}" srcOrd="0" destOrd="0" presId="urn:microsoft.com/office/officeart/2005/8/layout/radial1"/>
    <dgm:cxn modelId="{23353C7A-C498-46FD-A248-1DF9E6F59F24}" type="presParOf" srcId="{79446132-8B03-47F4-9148-9D65E7AC8650}" destId="{CA21A50F-4993-4309-A976-DF3BCCEA5B5F}" srcOrd="0" destOrd="0" presId="urn:microsoft.com/office/officeart/2005/8/layout/radial1"/>
    <dgm:cxn modelId="{7C6FFBF9-0D93-4E72-ADFA-4DC55A509DEA}" type="presParOf" srcId="{79446132-8B03-47F4-9148-9D65E7AC8650}" destId="{76B9E8ED-A0C0-4B33-B54A-BFEA66E1E830}" srcOrd="1" destOrd="0" presId="urn:microsoft.com/office/officeart/2005/8/layout/radial1"/>
    <dgm:cxn modelId="{EA193BCF-3AB4-4D1F-BB3A-63AC5AC2A353}" type="presParOf" srcId="{76B9E8ED-A0C0-4B33-B54A-BFEA66E1E830}" destId="{82F36F61-58A4-4DA5-9025-D1EE68196180}" srcOrd="0" destOrd="0" presId="urn:microsoft.com/office/officeart/2005/8/layout/radial1"/>
    <dgm:cxn modelId="{A15FA156-C8B2-4968-9E31-0D3863E62396}" type="presParOf" srcId="{79446132-8B03-47F4-9148-9D65E7AC8650}" destId="{45A4A981-6DB2-4437-B185-38471614C7F2}" srcOrd="2" destOrd="0" presId="urn:microsoft.com/office/officeart/2005/8/layout/radial1"/>
    <dgm:cxn modelId="{51074E72-A224-4C46-BD6D-7ADCD2AC5435}" type="presParOf" srcId="{79446132-8B03-47F4-9148-9D65E7AC8650}" destId="{681240A6-1CD3-487C-9A32-B6D25068B028}" srcOrd="3" destOrd="0" presId="urn:microsoft.com/office/officeart/2005/8/layout/radial1"/>
    <dgm:cxn modelId="{B20F55E7-1564-4657-BBDF-975A91813889}" type="presParOf" srcId="{681240A6-1CD3-487C-9A32-B6D25068B028}" destId="{6D02E330-2A20-4379-A57D-3CDC1AFEF414}" srcOrd="0" destOrd="0" presId="urn:microsoft.com/office/officeart/2005/8/layout/radial1"/>
    <dgm:cxn modelId="{851861DC-F3F7-407F-93BD-B36FC2332328}" type="presParOf" srcId="{79446132-8B03-47F4-9148-9D65E7AC8650}" destId="{4E8A0D46-4E2C-4629-B485-A4AA641C3AAB}" srcOrd="4" destOrd="0" presId="urn:microsoft.com/office/officeart/2005/8/layout/radial1"/>
    <dgm:cxn modelId="{FD813E4F-3A5A-46F3-8F98-969F5BBA2637}" type="presParOf" srcId="{79446132-8B03-47F4-9148-9D65E7AC8650}" destId="{4DD5F8B7-AACC-46CA-8DD4-0D9FCB9884B5}" srcOrd="5" destOrd="0" presId="urn:microsoft.com/office/officeart/2005/8/layout/radial1"/>
    <dgm:cxn modelId="{FEE85C53-FFEF-4229-BFAB-CAEF9B980710}" type="presParOf" srcId="{4DD5F8B7-AACC-46CA-8DD4-0D9FCB9884B5}" destId="{CF7A3866-AE20-4C1E-98C0-5F34A9C4357D}" srcOrd="0" destOrd="0" presId="urn:microsoft.com/office/officeart/2005/8/layout/radial1"/>
    <dgm:cxn modelId="{8BD8137C-2EFA-4231-B774-E6A031D68E3A}" type="presParOf" srcId="{79446132-8B03-47F4-9148-9D65E7AC8650}" destId="{DDC5FFB1-D642-49CF-87A8-1BFE7A01D575}" srcOrd="6" destOrd="0" presId="urn:microsoft.com/office/officeart/2005/8/layout/radial1"/>
    <dgm:cxn modelId="{1572F637-3FF5-4886-9A22-3682CB145F9A}" type="presParOf" srcId="{79446132-8B03-47F4-9148-9D65E7AC8650}" destId="{7D211EE7-DEAC-4EA5-96D7-B96700CCAB34}" srcOrd="7" destOrd="0" presId="urn:microsoft.com/office/officeart/2005/8/layout/radial1"/>
    <dgm:cxn modelId="{65659D03-1610-43CF-8626-E1AFCAECC7CA}" type="presParOf" srcId="{7D211EE7-DEAC-4EA5-96D7-B96700CCAB34}" destId="{65087C6C-3CED-4999-A97B-6353133AFFB6}" srcOrd="0" destOrd="0" presId="urn:microsoft.com/office/officeart/2005/8/layout/radial1"/>
    <dgm:cxn modelId="{D0D7EB05-6B8E-42B3-8BFA-693C084E7BF3}" type="presParOf" srcId="{79446132-8B03-47F4-9148-9D65E7AC8650}" destId="{1C7C03A5-9735-4CA0-9896-FD276B2543D3}" srcOrd="8" destOrd="0" presId="urn:microsoft.com/office/officeart/2005/8/layout/radial1"/>
    <dgm:cxn modelId="{9A215D91-18C5-438E-8D71-2B87C53BFC95}" type="presParOf" srcId="{79446132-8B03-47F4-9148-9D65E7AC8650}" destId="{8A14E89F-4C88-48A9-A687-419E0CF43C76}" srcOrd="9" destOrd="0" presId="urn:microsoft.com/office/officeart/2005/8/layout/radial1"/>
    <dgm:cxn modelId="{CBE7E117-D8AC-40D9-BB93-A979954C8697}" type="presParOf" srcId="{8A14E89F-4C88-48A9-A687-419E0CF43C76}" destId="{20170676-5C07-4C53-B2C2-DC7F56E5F65A}" srcOrd="0" destOrd="0" presId="urn:microsoft.com/office/officeart/2005/8/layout/radial1"/>
    <dgm:cxn modelId="{252BCB88-C084-4DD1-81F2-939DC1D85DC0}" type="presParOf" srcId="{79446132-8B03-47F4-9148-9D65E7AC8650}" destId="{F09FF133-9958-40EE-9936-D06C121E933A}" srcOrd="10" destOrd="0" presId="urn:microsoft.com/office/officeart/2005/8/layout/radial1"/>
    <dgm:cxn modelId="{EA03D3E5-5F84-4E99-B868-B86280AB4A58}" type="presParOf" srcId="{79446132-8B03-47F4-9148-9D65E7AC8650}" destId="{3560FA9F-0535-430C-B38C-960AEEF05070}" srcOrd="11" destOrd="0" presId="urn:microsoft.com/office/officeart/2005/8/layout/radial1"/>
    <dgm:cxn modelId="{E4898DB7-477D-468E-95DC-6FDDC6ABBB4F}" type="presParOf" srcId="{3560FA9F-0535-430C-B38C-960AEEF05070}" destId="{E235FF51-8C02-4506-84C9-13D15A632D25}" srcOrd="0" destOrd="0" presId="urn:microsoft.com/office/officeart/2005/8/layout/radial1"/>
    <dgm:cxn modelId="{A13A2AAC-C4DD-439C-8FF2-D4C680622FC8}" type="presParOf" srcId="{79446132-8B03-47F4-9148-9D65E7AC8650}" destId="{3D946CA4-A6BA-4954-A7DB-38E06D2FBE21}"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1A50F-4993-4309-A976-DF3BCCEA5B5F}">
      <dsp:nvSpPr>
        <dsp:cNvPr id="0" name=""/>
        <dsp:cNvSpPr/>
      </dsp:nvSpPr>
      <dsp:spPr>
        <a:xfrm>
          <a:off x="3167704" y="1765409"/>
          <a:ext cx="1675659" cy="1689876"/>
        </a:xfrm>
        <a:prstGeom prst="ellipse">
          <a:avLst/>
        </a:prstGeom>
        <a:solidFill>
          <a:srgbClr val="92D05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CH" sz="1800" kern="1200" dirty="0" smtClean="0"/>
            <a:t>Ausdauer-training</a:t>
          </a:r>
          <a:endParaRPr lang="de-CH" sz="1800" kern="1200" dirty="0"/>
        </a:p>
      </dsp:txBody>
      <dsp:txXfrm>
        <a:off x="3413099" y="2012886"/>
        <a:ext cx="1184869" cy="1194922"/>
      </dsp:txXfrm>
    </dsp:sp>
    <dsp:sp modelId="{76B9E8ED-A0C0-4B33-B54A-BFEA66E1E830}">
      <dsp:nvSpPr>
        <dsp:cNvPr id="0" name=""/>
        <dsp:cNvSpPr/>
      </dsp:nvSpPr>
      <dsp:spPr>
        <a:xfrm rot="16200000">
          <a:off x="3915286" y="1659029"/>
          <a:ext cx="180495" cy="32265"/>
        </a:xfrm>
        <a:custGeom>
          <a:avLst/>
          <a:gdLst/>
          <a:ahLst/>
          <a:cxnLst/>
          <a:rect l="0" t="0" r="0" b="0"/>
          <a:pathLst>
            <a:path>
              <a:moveTo>
                <a:pt x="0" y="16132"/>
              </a:moveTo>
              <a:lnTo>
                <a:pt x="180495"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4001021" y="1670649"/>
        <a:ext cx="9024" cy="9024"/>
      </dsp:txXfrm>
    </dsp:sp>
    <dsp:sp modelId="{45A4A981-6DB2-4437-B185-38471614C7F2}">
      <dsp:nvSpPr>
        <dsp:cNvPr id="0" name=""/>
        <dsp:cNvSpPr/>
      </dsp:nvSpPr>
      <dsp:spPr>
        <a:xfrm>
          <a:off x="3060405" y="-104961"/>
          <a:ext cx="1890256"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smtClean="0"/>
            <a:t>Psyche</a:t>
          </a:r>
        </a:p>
        <a:p>
          <a:pPr lvl="0" algn="ctr" defTabSz="533400">
            <a:lnSpc>
              <a:spcPct val="90000"/>
            </a:lnSpc>
            <a:spcBef>
              <a:spcPct val="0"/>
            </a:spcBef>
            <a:spcAft>
              <a:spcPct val="35000"/>
            </a:spcAft>
          </a:pPr>
          <a:r>
            <a:rPr lang="de-CH" sz="1000" kern="1200" dirty="0" smtClean="0"/>
            <a:t>Verbesserung von Stimmung, Wohlbefinden, antidepressive Wirkung, Stressabbau, Angstabbau</a:t>
          </a:r>
          <a:endParaRPr lang="de-CH" sz="1000" kern="1200" dirty="0"/>
        </a:p>
      </dsp:txBody>
      <dsp:txXfrm>
        <a:off x="3337227" y="142516"/>
        <a:ext cx="1336612" cy="1194922"/>
      </dsp:txXfrm>
    </dsp:sp>
    <dsp:sp modelId="{681240A6-1CD3-487C-9A32-B6D25068B028}">
      <dsp:nvSpPr>
        <dsp:cNvPr id="0" name=""/>
        <dsp:cNvSpPr/>
      </dsp:nvSpPr>
      <dsp:spPr>
        <a:xfrm rot="20004246">
          <a:off x="4710606" y="2026554"/>
          <a:ext cx="857444" cy="32265"/>
        </a:xfrm>
        <a:custGeom>
          <a:avLst/>
          <a:gdLst/>
          <a:ahLst/>
          <a:cxnLst/>
          <a:rect l="0" t="0" r="0" b="0"/>
          <a:pathLst>
            <a:path>
              <a:moveTo>
                <a:pt x="0" y="16132"/>
              </a:moveTo>
              <a:lnTo>
                <a:pt x="857444"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5117892" y="2021251"/>
        <a:ext cx="42872" cy="42872"/>
      </dsp:txXfrm>
    </dsp:sp>
    <dsp:sp modelId="{4E8A0D46-4E2C-4629-B485-A4AA641C3AAB}">
      <dsp:nvSpPr>
        <dsp:cNvPr id="0" name=""/>
        <dsp:cNvSpPr/>
      </dsp:nvSpPr>
      <dsp:spPr>
        <a:xfrm>
          <a:off x="5435292" y="630088"/>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smtClean="0"/>
            <a:t>Hormonsystem</a:t>
          </a:r>
        </a:p>
        <a:p>
          <a:pPr lvl="0" algn="ctr" defTabSz="533400">
            <a:lnSpc>
              <a:spcPct val="90000"/>
            </a:lnSpc>
            <a:spcBef>
              <a:spcPct val="0"/>
            </a:spcBef>
            <a:spcAft>
              <a:spcPct val="35000"/>
            </a:spcAft>
          </a:pPr>
          <a:r>
            <a:rPr lang="de-CH" sz="1000" kern="1200" dirty="0" smtClean="0"/>
            <a:t>Blutdrucksenkung, weniger Stresshormon-ausschüttung</a:t>
          </a:r>
          <a:endParaRPr lang="de-CH" sz="1000" kern="1200" dirty="0"/>
        </a:p>
      </dsp:txBody>
      <dsp:txXfrm>
        <a:off x="5680687" y="877565"/>
        <a:ext cx="1184869" cy="1194922"/>
      </dsp:txXfrm>
    </dsp:sp>
    <dsp:sp modelId="{4DD5F8B7-AACC-46CA-8DD4-0D9FCB9884B5}">
      <dsp:nvSpPr>
        <dsp:cNvPr id="0" name=""/>
        <dsp:cNvSpPr/>
      </dsp:nvSpPr>
      <dsp:spPr>
        <a:xfrm rot="1595754">
          <a:off x="4710606" y="3161875"/>
          <a:ext cx="857444" cy="32265"/>
        </a:xfrm>
        <a:custGeom>
          <a:avLst/>
          <a:gdLst/>
          <a:ahLst/>
          <a:cxnLst/>
          <a:rect l="0" t="0" r="0" b="0"/>
          <a:pathLst>
            <a:path>
              <a:moveTo>
                <a:pt x="0" y="16132"/>
              </a:moveTo>
              <a:lnTo>
                <a:pt x="857444"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5117892" y="3156572"/>
        <a:ext cx="42872" cy="42872"/>
      </dsp:txXfrm>
    </dsp:sp>
    <dsp:sp modelId="{DDC5FFB1-D642-49CF-87A8-1BFE7A01D575}">
      <dsp:nvSpPr>
        <dsp:cNvPr id="0" name=""/>
        <dsp:cNvSpPr/>
      </dsp:nvSpPr>
      <dsp:spPr>
        <a:xfrm>
          <a:off x="5435292" y="2900730"/>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smtClean="0"/>
            <a:t>Stoffwechsel</a:t>
          </a:r>
        </a:p>
        <a:p>
          <a:pPr lvl="0" algn="ctr" defTabSz="533400">
            <a:lnSpc>
              <a:spcPct val="90000"/>
            </a:lnSpc>
            <a:spcBef>
              <a:spcPct val="0"/>
            </a:spcBef>
            <a:spcAft>
              <a:spcPct val="35000"/>
            </a:spcAft>
          </a:pPr>
          <a:r>
            <a:rPr lang="de-CH" sz="1000" kern="1200" dirty="0" smtClean="0"/>
            <a:t>Bessere Insulinsensivität, Vorbeugung gegen Diabetes Typ II, verbesserte Fettverbrennung, Cholesterinsenkung</a:t>
          </a:r>
          <a:endParaRPr lang="de-CH" sz="1000" kern="1200" dirty="0"/>
        </a:p>
      </dsp:txBody>
      <dsp:txXfrm>
        <a:off x="5680687" y="3148207"/>
        <a:ext cx="1184869" cy="1194922"/>
      </dsp:txXfrm>
    </dsp:sp>
    <dsp:sp modelId="{7D211EE7-DEAC-4EA5-96D7-B96700CCAB34}">
      <dsp:nvSpPr>
        <dsp:cNvPr id="0" name=""/>
        <dsp:cNvSpPr/>
      </dsp:nvSpPr>
      <dsp:spPr>
        <a:xfrm rot="5400000">
          <a:off x="3915286" y="3529401"/>
          <a:ext cx="180495" cy="32265"/>
        </a:xfrm>
        <a:custGeom>
          <a:avLst/>
          <a:gdLst/>
          <a:ahLst/>
          <a:cxnLst/>
          <a:rect l="0" t="0" r="0" b="0"/>
          <a:pathLst>
            <a:path>
              <a:moveTo>
                <a:pt x="0" y="16132"/>
              </a:moveTo>
              <a:lnTo>
                <a:pt x="180495"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4001021" y="3541021"/>
        <a:ext cx="9024" cy="9024"/>
      </dsp:txXfrm>
    </dsp:sp>
    <dsp:sp modelId="{1C7C03A5-9735-4CA0-9896-FD276B2543D3}">
      <dsp:nvSpPr>
        <dsp:cNvPr id="0" name=""/>
        <dsp:cNvSpPr/>
      </dsp:nvSpPr>
      <dsp:spPr>
        <a:xfrm>
          <a:off x="3167704" y="3635781"/>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smtClean="0"/>
            <a:t>Immunsystem</a:t>
          </a:r>
        </a:p>
        <a:p>
          <a:pPr lvl="0" algn="ctr" defTabSz="533400">
            <a:lnSpc>
              <a:spcPct val="90000"/>
            </a:lnSpc>
            <a:spcBef>
              <a:spcPct val="0"/>
            </a:spcBef>
            <a:spcAft>
              <a:spcPct val="35000"/>
            </a:spcAft>
          </a:pPr>
          <a:r>
            <a:rPr lang="de-CH" sz="1000" kern="1200" dirty="0" smtClean="0"/>
            <a:t>Verringerte Infektanfälligkeit, Vorbeugung gegen Krebs und Tumore, Stärkung des Immunsystems</a:t>
          </a:r>
          <a:endParaRPr lang="de-CH" sz="1000" kern="1200" dirty="0"/>
        </a:p>
      </dsp:txBody>
      <dsp:txXfrm>
        <a:off x="3413099" y="3883258"/>
        <a:ext cx="1184869" cy="1194922"/>
      </dsp:txXfrm>
    </dsp:sp>
    <dsp:sp modelId="{8A14E89F-4C88-48A9-A687-419E0CF43C76}">
      <dsp:nvSpPr>
        <dsp:cNvPr id="0" name=""/>
        <dsp:cNvSpPr/>
      </dsp:nvSpPr>
      <dsp:spPr>
        <a:xfrm rot="9204246">
          <a:off x="2443017" y="3161875"/>
          <a:ext cx="857444" cy="32265"/>
        </a:xfrm>
        <a:custGeom>
          <a:avLst/>
          <a:gdLst/>
          <a:ahLst/>
          <a:cxnLst/>
          <a:rect l="0" t="0" r="0" b="0"/>
          <a:pathLst>
            <a:path>
              <a:moveTo>
                <a:pt x="0" y="16132"/>
              </a:moveTo>
              <a:lnTo>
                <a:pt x="857444"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rot="10800000">
        <a:off x="2850303" y="3156572"/>
        <a:ext cx="42872" cy="42872"/>
      </dsp:txXfrm>
    </dsp:sp>
    <dsp:sp modelId="{F09FF133-9958-40EE-9936-D06C121E933A}">
      <dsp:nvSpPr>
        <dsp:cNvPr id="0" name=""/>
        <dsp:cNvSpPr/>
      </dsp:nvSpPr>
      <dsp:spPr>
        <a:xfrm>
          <a:off x="900115" y="2900730"/>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smtClean="0"/>
            <a:t>Bewegungs-apparat</a:t>
          </a:r>
        </a:p>
        <a:p>
          <a:pPr lvl="0" algn="ctr" defTabSz="533400">
            <a:lnSpc>
              <a:spcPct val="90000"/>
            </a:lnSpc>
            <a:spcBef>
              <a:spcPct val="0"/>
            </a:spcBef>
            <a:spcAft>
              <a:spcPct val="35000"/>
            </a:spcAft>
          </a:pPr>
          <a:r>
            <a:rPr lang="de-CH" sz="1000" kern="1200" dirty="0" smtClean="0"/>
            <a:t>Stärkung von Knochen, Knorpeln, Sehnen und Bändern, Kräftigung der Muskulatur</a:t>
          </a:r>
          <a:endParaRPr lang="de-CH" sz="1000" kern="1200" dirty="0"/>
        </a:p>
      </dsp:txBody>
      <dsp:txXfrm>
        <a:off x="1145510" y="3148207"/>
        <a:ext cx="1184869" cy="1194922"/>
      </dsp:txXfrm>
    </dsp:sp>
    <dsp:sp modelId="{3560FA9F-0535-430C-B38C-960AEEF05070}">
      <dsp:nvSpPr>
        <dsp:cNvPr id="0" name=""/>
        <dsp:cNvSpPr/>
      </dsp:nvSpPr>
      <dsp:spPr>
        <a:xfrm rot="12416994">
          <a:off x="2475766" y="2026553"/>
          <a:ext cx="826512" cy="32265"/>
        </a:xfrm>
        <a:custGeom>
          <a:avLst/>
          <a:gdLst/>
          <a:ahLst/>
          <a:cxnLst/>
          <a:rect l="0" t="0" r="0" b="0"/>
          <a:pathLst>
            <a:path>
              <a:moveTo>
                <a:pt x="0" y="16132"/>
              </a:moveTo>
              <a:lnTo>
                <a:pt x="826512" y="161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rot="10800000">
        <a:off x="2868360" y="2022023"/>
        <a:ext cx="41325" cy="41325"/>
      </dsp:txXfrm>
    </dsp:sp>
    <dsp:sp modelId="{3D946CA4-A6BA-4954-A7DB-38E06D2FBE21}">
      <dsp:nvSpPr>
        <dsp:cNvPr id="0" name=""/>
        <dsp:cNvSpPr/>
      </dsp:nvSpPr>
      <dsp:spPr>
        <a:xfrm>
          <a:off x="934682" y="630087"/>
          <a:ext cx="1675659" cy="1689876"/>
        </a:xfrm>
        <a:prstGeom prst="ellipse">
          <a:avLst/>
        </a:prstGeom>
        <a:solidFill>
          <a:srgbClr val="99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b="1" kern="1200" dirty="0" smtClean="0"/>
            <a:t>Herz-Kreislauf-System</a:t>
          </a:r>
        </a:p>
        <a:p>
          <a:pPr lvl="0" algn="ctr" defTabSz="533400">
            <a:lnSpc>
              <a:spcPct val="90000"/>
            </a:lnSpc>
            <a:spcBef>
              <a:spcPct val="0"/>
            </a:spcBef>
            <a:spcAft>
              <a:spcPct val="35000"/>
            </a:spcAft>
          </a:pPr>
          <a:r>
            <a:rPr lang="de-CH" sz="1000" kern="1200" dirty="0" smtClean="0"/>
            <a:t>Niedriger Ruhepuls, weniger Herzrhythmus-störungen, bessere Sauerstoff-versorgung</a:t>
          </a:r>
          <a:endParaRPr lang="de-CH" sz="1000" kern="1200" dirty="0"/>
        </a:p>
      </dsp:txBody>
      <dsp:txXfrm>
        <a:off x="1180077" y="877564"/>
        <a:ext cx="1184869" cy="11949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7"/>
          <p:cNvSpPr>
            <a:spLocks noGrp="1" noChangeArrowheads="1"/>
          </p:cNvSpPr>
          <p:nvPr>
            <p:ph type="dt" sz="quarter" idx="1"/>
          </p:nvPr>
        </p:nvSpPr>
        <p:spPr bwMode="auto">
          <a:xfrm>
            <a:off x="4592981" y="390783"/>
            <a:ext cx="1727234" cy="568980"/>
          </a:xfrm>
          <a:prstGeom prst="rect">
            <a:avLst/>
          </a:prstGeom>
          <a:noFill/>
          <a:ln w="28575">
            <a:noFill/>
            <a:miter lim="800000"/>
            <a:headEnd type="none" w="sm" len="sm"/>
            <a:tailEnd type="none" w="sm" len="sm"/>
          </a:ln>
          <a:effectLst/>
        </p:spPr>
        <p:txBody>
          <a:bodyPr vert="horz" wrap="none" lIns="89752" tIns="44876" rIns="89752" bIns="44876" numCol="1" anchor="ctr" anchorCtr="0" compatLnSpc="1">
            <a:prstTxWarp prst="textNoShape">
              <a:avLst/>
            </a:prstTxWarp>
          </a:bodyPr>
          <a:lstStyle>
            <a:lvl1pPr algn="r">
              <a:defRPr sz="1000"/>
            </a:lvl1pPr>
          </a:lstStyle>
          <a:p>
            <a:pPr>
              <a:defRPr/>
            </a:pPr>
            <a:r>
              <a:rPr lang="de-DE" dirty="0"/>
              <a:t>Stand </a:t>
            </a:r>
            <a:r>
              <a:rPr lang="de-DE" dirty="0" smtClean="0"/>
              <a:t>15.04.2015</a:t>
            </a:r>
            <a:endParaRPr lang="fr-CH" dirty="0"/>
          </a:p>
        </p:txBody>
      </p:sp>
      <p:sp>
        <p:nvSpPr>
          <p:cNvPr id="20488" name="Rectangle 8"/>
          <p:cNvSpPr>
            <a:spLocks noGrp="1" noChangeAspect="1" noChangeArrowheads="1"/>
          </p:cNvSpPr>
          <p:nvPr>
            <p:ph type="hdr" sz="quarter"/>
          </p:nvPr>
        </p:nvSpPr>
        <p:spPr bwMode="auto">
          <a:xfrm>
            <a:off x="317724" y="390784"/>
            <a:ext cx="3532343" cy="567417"/>
          </a:xfrm>
          <a:prstGeom prst="rect">
            <a:avLst/>
          </a:prstGeom>
          <a:noFill/>
          <a:ln w="28575">
            <a:noFill/>
            <a:miter lim="800000"/>
            <a:headEnd type="none" w="sm" len="sm"/>
            <a:tailEnd type="none" w="sm" len="sm"/>
          </a:ln>
          <a:effectLst/>
        </p:spPr>
        <p:txBody>
          <a:bodyPr vert="horz" wrap="none" lIns="89752" tIns="44876" rIns="89752" bIns="44876" numCol="1" anchor="ctr" anchorCtr="0" compatLnSpc="1">
            <a:prstTxWarp prst="textNoShape">
              <a:avLst/>
            </a:prstTxWarp>
          </a:bodyPr>
          <a:lstStyle>
            <a:lvl1pPr algn="l">
              <a:defRPr sz="1000" b="1"/>
            </a:lvl1pPr>
          </a:lstStyle>
          <a:p>
            <a:pPr>
              <a:defRPr/>
            </a:pPr>
            <a:r>
              <a:rPr lang="fr-CH" dirty="0" smtClean="0"/>
              <a:t>Komp Zen Sport A, SpiSpo RS 1-15</a:t>
            </a:r>
          </a:p>
          <a:p>
            <a:pPr>
              <a:defRPr/>
            </a:pPr>
            <a:r>
              <a:rPr lang="fr-CH" dirty="0" err="1" smtClean="0"/>
              <a:t>Inspektion</a:t>
            </a:r>
            <a:r>
              <a:rPr lang="fr-CH" dirty="0" smtClean="0"/>
              <a:t> Kdt Ter Reg 4</a:t>
            </a:r>
            <a:endParaRPr lang="fr-CH" dirty="0"/>
          </a:p>
        </p:txBody>
      </p:sp>
      <p:sp>
        <p:nvSpPr>
          <p:cNvPr id="20489" name="Rectangle 9"/>
          <p:cNvSpPr>
            <a:spLocks noGrp="1" noChangeArrowheads="1"/>
          </p:cNvSpPr>
          <p:nvPr>
            <p:ph type="ftr" sz="quarter" idx="2"/>
          </p:nvPr>
        </p:nvSpPr>
        <p:spPr bwMode="auto">
          <a:xfrm>
            <a:off x="317724" y="9234982"/>
            <a:ext cx="2896895" cy="461124"/>
          </a:xfrm>
          <a:prstGeom prst="rect">
            <a:avLst/>
          </a:prstGeom>
          <a:noFill/>
          <a:ln w="28575">
            <a:noFill/>
            <a:miter lim="800000"/>
            <a:headEnd type="none" w="sm" len="sm"/>
            <a:tailEnd type="none" w="sm" len="sm"/>
          </a:ln>
          <a:effectLst/>
        </p:spPr>
        <p:txBody>
          <a:bodyPr vert="horz" wrap="none" lIns="89760" tIns="44880" rIns="89760" bIns="44880" numCol="1" anchor="b" anchorCtr="0" compatLnSpc="1">
            <a:prstTxWarp prst="textNoShape">
              <a:avLst/>
            </a:prstTxWarp>
          </a:bodyPr>
          <a:lstStyle>
            <a:lvl1pPr algn="l">
              <a:defRPr sz="1000"/>
            </a:lvl1pPr>
          </a:lstStyle>
          <a:p>
            <a:pPr>
              <a:defRPr/>
            </a:pPr>
            <a:r>
              <a:rPr lang="fr-CH" dirty="0" smtClean="0"/>
              <a:t>Kdt Komp Zen Sport A, Oberst i Gst Ahlmann</a:t>
            </a:r>
            <a:endParaRPr lang="fr-CH" dirty="0"/>
          </a:p>
        </p:txBody>
      </p:sp>
      <p:sp>
        <p:nvSpPr>
          <p:cNvPr id="20490" name="Rectangle 10"/>
          <p:cNvSpPr>
            <a:spLocks noGrp="1" noChangeArrowheads="1"/>
          </p:cNvSpPr>
          <p:nvPr>
            <p:ph type="sldNum" sz="quarter" idx="3"/>
          </p:nvPr>
        </p:nvSpPr>
        <p:spPr bwMode="auto">
          <a:xfrm>
            <a:off x="4592981" y="9234982"/>
            <a:ext cx="1728792" cy="461124"/>
          </a:xfrm>
          <a:prstGeom prst="rect">
            <a:avLst/>
          </a:prstGeom>
          <a:noFill/>
          <a:ln w="28575">
            <a:noFill/>
            <a:miter lim="800000"/>
            <a:headEnd type="none" w="sm" len="sm"/>
            <a:tailEnd type="none" w="sm" len="sm"/>
          </a:ln>
          <a:effectLst/>
        </p:spPr>
        <p:txBody>
          <a:bodyPr vert="horz" wrap="none" lIns="89760" tIns="44880" rIns="89760" bIns="44880" numCol="1" anchor="b" anchorCtr="0" compatLnSpc="1">
            <a:prstTxWarp prst="textNoShape">
              <a:avLst/>
            </a:prstTxWarp>
          </a:bodyPr>
          <a:lstStyle>
            <a:lvl1pPr algn="r">
              <a:defRPr sz="1000"/>
            </a:lvl1pPr>
          </a:lstStyle>
          <a:p>
            <a:pPr>
              <a:defRPr/>
            </a:pPr>
            <a:fld id="{72CACF89-797B-4451-A54A-5A43997C9BCC}" type="slidenum">
              <a:rPr lang="fr-CH"/>
              <a:pPr>
                <a:defRPr/>
              </a:pPr>
              <a:t>‹Nr.›</a:t>
            </a:fld>
            <a:endParaRPr lang="fr-CH"/>
          </a:p>
        </p:txBody>
      </p:sp>
    </p:spTree>
    <p:extLst>
      <p:ext uri="{BB962C8B-B14F-4D97-AF65-F5344CB8AC3E}">
        <p14:creationId xmlns:p14="http://schemas.microsoft.com/office/powerpoint/2010/main" val="9425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8"/>
          <p:cNvSpPr>
            <a:spLocks noGrp="1" noRot="1" noChangeAspect="1" noChangeArrowheads="1" noTextEdit="1"/>
          </p:cNvSpPr>
          <p:nvPr>
            <p:ph type="sldImg" idx="2"/>
          </p:nvPr>
        </p:nvSpPr>
        <p:spPr bwMode="auto">
          <a:xfrm>
            <a:off x="420688" y="1066800"/>
            <a:ext cx="2365375" cy="1774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01" name="Rectangle 9"/>
          <p:cNvSpPr>
            <a:spLocks noGrp="1" noChangeArrowheads="1"/>
          </p:cNvSpPr>
          <p:nvPr>
            <p:ph type="body" sz="quarter" idx="3"/>
          </p:nvPr>
        </p:nvSpPr>
        <p:spPr bwMode="auto">
          <a:xfrm>
            <a:off x="317724" y="2984019"/>
            <a:ext cx="6004049" cy="6250963"/>
          </a:xfrm>
          <a:prstGeom prst="rect">
            <a:avLst/>
          </a:prstGeom>
          <a:noFill/>
          <a:ln w="12700">
            <a:noFill/>
            <a:miter lim="800000"/>
            <a:headEnd type="none" w="sm" len="sm"/>
            <a:tailEnd type="none" w="sm" len="sm"/>
          </a:ln>
          <a:effectLst/>
        </p:spPr>
        <p:txBody>
          <a:bodyPr vert="horz" wrap="square" lIns="89752" tIns="44876" rIns="89752" bIns="44876" numCol="1" anchor="t" anchorCtr="0" compatLnSpc="1">
            <a:prstTxWarp prst="textNoShape">
              <a:avLst/>
            </a:prstTxWarp>
          </a:bodyPr>
          <a:lstStyle/>
          <a:p>
            <a:pPr lvl="0"/>
            <a:r>
              <a:rPr lang="de-CH" noProof="0" smtClean="0"/>
              <a:t>Klicken Sie, um die Formate des Vorlagentextes zu bearbeiten</a:t>
            </a:r>
          </a:p>
          <a:p>
            <a:pPr lvl="1"/>
            <a:r>
              <a:rPr lang="de-CH" noProof="0" smtClean="0"/>
              <a:t>Zweite Ebene</a:t>
            </a:r>
          </a:p>
          <a:p>
            <a:pPr lvl="2"/>
            <a:r>
              <a:rPr lang="de-CH" noProof="0" smtClean="0"/>
              <a:t>Dritte Ebene</a:t>
            </a:r>
          </a:p>
          <a:p>
            <a:pPr lvl="3"/>
            <a:endParaRPr lang="de-CH" noProof="0" smtClean="0"/>
          </a:p>
        </p:txBody>
      </p:sp>
      <p:sp>
        <p:nvSpPr>
          <p:cNvPr id="8202" name="Rectangle 10"/>
          <p:cNvSpPr>
            <a:spLocks noGrp="1" noChangeArrowheads="1"/>
          </p:cNvSpPr>
          <p:nvPr>
            <p:ph type="dt" sz="quarter" idx="1"/>
          </p:nvPr>
        </p:nvSpPr>
        <p:spPr bwMode="auto">
          <a:xfrm>
            <a:off x="4591423" y="389220"/>
            <a:ext cx="1727235" cy="568980"/>
          </a:xfrm>
          <a:prstGeom prst="rect">
            <a:avLst/>
          </a:prstGeom>
          <a:noFill/>
          <a:ln w="28575">
            <a:noFill/>
            <a:miter lim="800000"/>
            <a:headEnd type="none" w="sm" len="sm"/>
            <a:tailEnd type="none" w="sm" len="sm"/>
          </a:ln>
          <a:effectLst/>
        </p:spPr>
        <p:txBody>
          <a:bodyPr vert="horz" wrap="none" lIns="89752" tIns="44876" rIns="89752" bIns="44876" numCol="1" anchor="ctr" anchorCtr="0" compatLnSpc="1">
            <a:prstTxWarp prst="textNoShape">
              <a:avLst/>
            </a:prstTxWarp>
          </a:bodyPr>
          <a:lstStyle>
            <a:lvl1pPr algn="r">
              <a:defRPr sz="1000"/>
            </a:lvl1pPr>
          </a:lstStyle>
          <a:p>
            <a:pPr>
              <a:defRPr/>
            </a:pPr>
            <a:r>
              <a:rPr lang="de-DE"/>
              <a:t>Stand TT.MM.JJ</a:t>
            </a:r>
            <a:endParaRPr lang="fr-CH"/>
          </a:p>
        </p:txBody>
      </p:sp>
      <p:sp>
        <p:nvSpPr>
          <p:cNvPr id="8203" name="Rectangle 11"/>
          <p:cNvSpPr>
            <a:spLocks noGrp="1" noChangeArrowheads="1"/>
          </p:cNvSpPr>
          <p:nvPr>
            <p:ph type="hdr" sz="quarter"/>
          </p:nvPr>
        </p:nvSpPr>
        <p:spPr bwMode="auto">
          <a:xfrm>
            <a:off x="317724" y="389220"/>
            <a:ext cx="3530786" cy="568980"/>
          </a:xfrm>
          <a:prstGeom prst="rect">
            <a:avLst/>
          </a:prstGeom>
          <a:noFill/>
          <a:ln w="28575">
            <a:noFill/>
            <a:miter lim="800000"/>
            <a:headEnd type="none" w="sm" len="sm"/>
            <a:tailEnd type="none" w="sm" len="sm"/>
          </a:ln>
          <a:effectLst/>
        </p:spPr>
        <p:txBody>
          <a:bodyPr vert="horz" wrap="none" lIns="89752" tIns="44876" rIns="89752" bIns="44876" numCol="1" anchor="ctr" anchorCtr="0" compatLnSpc="1">
            <a:prstTxWarp prst="textNoShape">
              <a:avLst/>
            </a:prstTxWarp>
          </a:bodyPr>
          <a:lstStyle>
            <a:lvl1pPr algn="l">
              <a:defRPr sz="1000" b="1"/>
            </a:lvl1pPr>
          </a:lstStyle>
          <a:p>
            <a:pPr>
              <a:defRPr/>
            </a:pPr>
            <a:r>
              <a:rPr lang="fr-CH"/>
              <a:t>Bezeichnung des Anlasses mit Datum bzw Geschäft / Vorhaben</a:t>
            </a:r>
          </a:p>
        </p:txBody>
      </p:sp>
      <p:sp>
        <p:nvSpPr>
          <p:cNvPr id="66566" name="Text Box 12"/>
          <p:cNvSpPr txBox="1">
            <a:spLocks noChangeArrowheads="1"/>
          </p:cNvSpPr>
          <p:nvPr/>
        </p:nvSpPr>
        <p:spPr bwMode="auto">
          <a:xfrm>
            <a:off x="1516976" y="106294"/>
            <a:ext cx="3625791" cy="2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89884" tIns="44940" rIns="89884" bIns="4494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spcBef>
                <a:spcPct val="50000"/>
              </a:spcBef>
            </a:pPr>
            <a:r>
              <a:rPr lang="de-CH" altLang="de-DE" sz="1000" b="1"/>
              <a:t>KLASSIFIZIERUNG</a:t>
            </a:r>
          </a:p>
        </p:txBody>
      </p:sp>
      <p:sp>
        <p:nvSpPr>
          <p:cNvPr id="8205" name="Rectangle 13"/>
          <p:cNvSpPr>
            <a:spLocks noGrp="1" noChangeArrowheads="1"/>
          </p:cNvSpPr>
          <p:nvPr>
            <p:ph type="ftr" sz="quarter" idx="4"/>
          </p:nvPr>
        </p:nvSpPr>
        <p:spPr bwMode="auto">
          <a:xfrm>
            <a:off x="317724" y="9234982"/>
            <a:ext cx="2896895" cy="461124"/>
          </a:xfrm>
          <a:prstGeom prst="rect">
            <a:avLst/>
          </a:prstGeom>
          <a:noFill/>
          <a:ln w="9525">
            <a:noFill/>
            <a:miter lim="800000"/>
            <a:headEnd/>
            <a:tailEnd/>
          </a:ln>
          <a:effectLst/>
        </p:spPr>
        <p:txBody>
          <a:bodyPr vert="horz" wrap="square" lIns="90026" tIns="45015" rIns="90026" bIns="45015" numCol="1" anchor="b" anchorCtr="0" compatLnSpc="1">
            <a:prstTxWarp prst="textNoShape">
              <a:avLst/>
            </a:prstTxWarp>
          </a:bodyPr>
          <a:lstStyle>
            <a:lvl1pPr algn="l" defTabSz="900599" eaLnBrk="1" hangingPunct="1">
              <a:defRPr sz="1000"/>
            </a:lvl1pPr>
          </a:lstStyle>
          <a:p>
            <a:pPr>
              <a:defRPr/>
            </a:pPr>
            <a:r>
              <a:rPr lang="de-CH"/>
              <a:t>Referent oder Herausgeber</a:t>
            </a:r>
          </a:p>
        </p:txBody>
      </p:sp>
      <p:sp>
        <p:nvSpPr>
          <p:cNvPr id="8206" name="Rectangle 14"/>
          <p:cNvSpPr>
            <a:spLocks noGrp="1" noChangeArrowheads="1"/>
          </p:cNvSpPr>
          <p:nvPr>
            <p:ph type="sldNum" sz="quarter" idx="5"/>
          </p:nvPr>
        </p:nvSpPr>
        <p:spPr bwMode="auto">
          <a:xfrm>
            <a:off x="4592981" y="9234982"/>
            <a:ext cx="1728792" cy="461124"/>
          </a:xfrm>
          <a:prstGeom prst="rect">
            <a:avLst/>
          </a:prstGeom>
          <a:noFill/>
          <a:ln w="9525">
            <a:noFill/>
            <a:miter lim="800000"/>
            <a:headEnd/>
            <a:tailEnd/>
          </a:ln>
          <a:effectLst/>
        </p:spPr>
        <p:txBody>
          <a:bodyPr vert="horz" wrap="square" lIns="90026" tIns="45015" rIns="90026" bIns="45015" numCol="1" anchor="b" anchorCtr="0" compatLnSpc="1">
            <a:prstTxWarp prst="textNoShape">
              <a:avLst/>
            </a:prstTxWarp>
          </a:bodyPr>
          <a:lstStyle>
            <a:lvl1pPr algn="r" defTabSz="900599" eaLnBrk="1" hangingPunct="1">
              <a:defRPr sz="1000"/>
            </a:lvl1pPr>
          </a:lstStyle>
          <a:p>
            <a:pPr>
              <a:defRPr/>
            </a:pPr>
            <a:fld id="{92E78508-2330-44A4-85A5-1B569C089F1A}" type="slidenum">
              <a:rPr lang="de-CH"/>
              <a:pPr>
                <a:defRPr/>
              </a:pPr>
              <a:t>‹Nr.›</a:t>
            </a:fld>
            <a:endParaRPr lang="de-CH"/>
          </a:p>
        </p:txBody>
      </p:sp>
    </p:spTree>
    <p:extLst>
      <p:ext uri="{BB962C8B-B14F-4D97-AF65-F5344CB8AC3E}">
        <p14:creationId xmlns:p14="http://schemas.microsoft.com/office/powerpoint/2010/main" val="3223721140"/>
      </p:ext>
    </p:extLst>
  </p:cSld>
  <p:clrMap bg1="lt1" tx1="dk1" bg2="lt2" tx2="dk2" accent1="accent1" accent2="accent2" accent3="accent3" accent4="accent4" accent5="accent5" accent6="accent6" hlink="hlink" folHlink="folHlink"/>
  <p:hf/>
  <p:notesStyle>
    <a:lvl1pPr marL="180975" indent="-180975" algn="l" rtl="0" eaLnBrk="0" fontAlgn="base" hangingPunct="0">
      <a:spcBef>
        <a:spcPct val="50000"/>
      </a:spcBef>
      <a:spcAft>
        <a:spcPct val="0"/>
      </a:spcAft>
      <a:buChar char="•"/>
      <a:defRPr sz="1400" kern="1200">
        <a:solidFill>
          <a:schemeClr val="tx1"/>
        </a:solidFill>
        <a:latin typeface="Arial" charset="0"/>
        <a:ea typeface="+mn-ea"/>
        <a:cs typeface="+mn-cs"/>
      </a:defRPr>
    </a:lvl1pPr>
    <a:lvl2pPr marL="538163" indent="-177800" algn="l" rtl="0" eaLnBrk="0" fontAlgn="base" hangingPunct="0">
      <a:spcBef>
        <a:spcPct val="30000"/>
      </a:spcBef>
      <a:spcAft>
        <a:spcPct val="0"/>
      </a:spcAft>
      <a:buFont typeface="Arial" charset="0"/>
      <a:buChar char="–"/>
      <a:defRPr sz="1400" kern="1200">
        <a:solidFill>
          <a:schemeClr val="tx1"/>
        </a:solidFill>
        <a:latin typeface="Arial" charset="0"/>
        <a:ea typeface="+mn-ea"/>
        <a:cs typeface="+mn-cs"/>
      </a:defRPr>
    </a:lvl2pPr>
    <a:lvl3pPr marL="895350" indent="-177800" algn="l" rtl="0" eaLnBrk="0" fontAlgn="base" hangingPunct="0">
      <a:spcBef>
        <a:spcPct val="30000"/>
      </a:spcBef>
      <a:spcAft>
        <a:spcPct val="0"/>
      </a:spcAft>
      <a:buFont typeface="Arial" charset="0"/>
      <a:buChar char="º"/>
      <a:defRPr sz="1400" kern="1200">
        <a:solidFill>
          <a:schemeClr val="tx1"/>
        </a:solidFill>
        <a:latin typeface="Arial" charset="0"/>
        <a:ea typeface="+mn-ea"/>
        <a:cs typeface="+mn-cs"/>
      </a:defRPr>
    </a:lvl3pPr>
    <a:lvl4pPr marL="1257300" indent="-182563" algn="l" rtl="0" eaLnBrk="0" fontAlgn="base" hangingPunct="0">
      <a:lnSpc>
        <a:spcPct val="90000"/>
      </a:lnSpc>
      <a:spcBef>
        <a:spcPct val="20000"/>
      </a:spcBef>
      <a:spcAft>
        <a:spcPct val="0"/>
      </a:spcAft>
      <a:defRPr sz="1400" kern="1200">
        <a:solidFill>
          <a:schemeClr val="tx1"/>
        </a:solidFill>
        <a:latin typeface="Arial" charset="0"/>
        <a:ea typeface="+mn-ea"/>
        <a:cs typeface="+mn-cs"/>
      </a:defRPr>
    </a:lvl4pPr>
    <a:lvl5pPr marL="2057400" indent="-228600" algn="l" rtl="0" eaLnBrk="0" fontAlgn="base" hangingPunct="0">
      <a:lnSpc>
        <a:spcPct val="9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Es folgt eine</a:t>
            </a:r>
            <a:r>
              <a:rPr lang="de-CH" baseline="0" dirty="0" smtClean="0"/>
              <a:t> Einführung in die Sportausbildung im Rahmen des militärischen Dienstes.</a:t>
            </a:r>
          </a:p>
          <a:p>
            <a:pPr marL="0" indent="0">
              <a:buNone/>
            </a:pPr>
            <a:endParaRPr lang="de-CH" baseline="0" dirty="0" smtClean="0"/>
          </a:p>
          <a:p>
            <a:pPr marL="0" indent="0">
              <a:buNone/>
            </a:pPr>
            <a:r>
              <a:rPr lang="de-CH" baseline="0" dirty="0" smtClean="0"/>
              <a:t>Folgendes wird behandelt:</a:t>
            </a:r>
          </a:p>
          <a:p>
            <a:pPr marL="342900" indent="-342900">
              <a:buFont typeface="+mj-lt"/>
              <a:buAutoNum type="arabicPeriod"/>
            </a:pPr>
            <a:r>
              <a:rPr lang="de-CH" baseline="0" dirty="0" smtClean="0"/>
              <a:t>Trainingslehre: Kurze theoretische Einführung zum Sport im Militärdienst;</a:t>
            </a:r>
          </a:p>
          <a:p>
            <a:pPr marL="342900" indent="-342900">
              <a:buFont typeface="+mj-lt"/>
              <a:buAutoNum type="arabicPeriod"/>
            </a:pPr>
            <a:r>
              <a:rPr lang="de-CH" baseline="0" dirty="0" smtClean="0"/>
              <a:t>Inhalte und Vorschriften zum Sport in der Rekrutenschule</a:t>
            </a:r>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a:t>
            </a:fld>
            <a:endParaRPr lang="de-CH"/>
          </a:p>
        </p:txBody>
      </p:sp>
    </p:spTree>
    <p:extLst>
      <p:ext uri="{BB962C8B-B14F-4D97-AF65-F5344CB8AC3E}">
        <p14:creationId xmlns:p14="http://schemas.microsoft.com/office/powerpoint/2010/main" val="25413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marR="0" indent="-180975" algn="l" defTabSz="914400" rtl="0" eaLnBrk="0" fontAlgn="base" latinLnBrk="0" hangingPunct="0">
              <a:lnSpc>
                <a:spcPct val="100000"/>
              </a:lnSpc>
              <a:spcBef>
                <a:spcPct val="50000"/>
              </a:spcBef>
              <a:spcAft>
                <a:spcPct val="0"/>
              </a:spcAft>
              <a:buClrTx/>
              <a:buSzTx/>
              <a:buFontTx/>
              <a:buChar char="•"/>
              <a:tabLst/>
              <a:defRPr/>
            </a:pPr>
            <a:r>
              <a:rPr lang="de-CH" baseline="0" dirty="0" smtClean="0"/>
              <a:t>Prinzip der optimalen Gestaltung von Belastung und Erholung: Die Regeneration ist genauso wichtig und muss ebenso sorgfältig geplant und umgesetzt werden wie die Belastungen im Training. Stichwort: Superkompensation. Das nächste Training wird idealerweise am höchsten Punkt der sportlichen Leistungsfähigkeit angesetzt. Eine zu kurze Regeneration kann zu  einem Übertraining und damit zu einer Abnahme der sportlichen Leistungsfähigkeit führen.</a:t>
            </a:r>
            <a:endParaRPr lang="de-CH" baseline="0" dirty="0" smtClean="0">
              <a:sym typeface="Wingdings" panose="05000000000000000000" pitchFamily="2" charset="2"/>
            </a:endParaRPr>
          </a:p>
          <a:p>
            <a:r>
              <a:rPr lang="de-CH" dirty="0" smtClean="0"/>
              <a:t>Prinzip der Kontinuität: Um</a:t>
            </a:r>
            <a:r>
              <a:rPr lang="de-CH" baseline="0" dirty="0" smtClean="0"/>
              <a:t> die Leistung zu steigern, muss regelmässig trainiert werden </a:t>
            </a:r>
            <a:r>
              <a:rPr lang="de-CH" baseline="0" dirty="0" smtClean="0">
                <a:sym typeface="Wingdings" panose="05000000000000000000" pitchFamily="2" charset="2"/>
              </a:rPr>
              <a:t> «einmal ist keinmal»</a:t>
            </a:r>
          </a:p>
          <a:p>
            <a:pPr marL="180975" marR="0" indent="-180975" algn="l" defTabSz="914400" rtl="0" eaLnBrk="0" fontAlgn="base" latinLnBrk="0" hangingPunct="0">
              <a:lnSpc>
                <a:spcPct val="100000"/>
              </a:lnSpc>
              <a:spcBef>
                <a:spcPct val="50000"/>
              </a:spcBef>
              <a:spcAft>
                <a:spcPct val="0"/>
              </a:spcAft>
              <a:buClrTx/>
              <a:buSzTx/>
              <a:buFont typeface="Wingdings" panose="05000000000000000000" pitchFamily="2" charset="2"/>
              <a:buChar char="Ø"/>
              <a:tabLst/>
              <a:defRPr/>
            </a:pPr>
            <a:r>
              <a:rPr lang="de-CH" baseline="0" dirty="0" smtClean="0">
                <a:sym typeface="Wingdings" panose="05000000000000000000" pitchFamily="2" charset="2"/>
              </a:rPr>
              <a:t>Trainings haben regelmässig zu erfolgen(z.B. 2-3x pro Woche) mit ausreichend Regenerationszeit zwischen den einzelnen Einheiten  d.h. nach jeder Krafteinheit einen Ruhetag (ohne Krafttraining) einlegen.</a:t>
            </a:r>
          </a:p>
          <a:p>
            <a:pPr marL="0" indent="0">
              <a:buNone/>
            </a:pPr>
            <a:endParaRPr lang="de-CH" baseline="0" dirty="0" smtClean="0">
              <a:sym typeface="Wingdings" panose="05000000000000000000" pitchFamily="2" charset="2"/>
            </a:endParaRPr>
          </a:p>
          <a:p>
            <a:r>
              <a:rPr lang="de-CH" baseline="0" dirty="0" smtClean="0">
                <a:sym typeface="Wingdings" panose="05000000000000000000" pitchFamily="2" charset="2"/>
              </a:rPr>
              <a:t>Systematischer Aufbau des Krafttrainings: Die Rumpf- und Gelenkstabilität, die Belastungstoleranz der Knochen, Muskeln , Sehnen und Bänder die Innervationsfähigkeit und die intermuskuläre Koordination sind im Alltag und in den meisten Sportarten wichtiger als eine grosse Muskelmasse. Beim Krafttraining ist es wichtig eine solide Basis zu legen, auf der aufgebaut werden kann. Ein überhasteter und ungeplanter Einstieg ins Krafttraining ist kaum zielführend und kann sogar schädigende Folgen nach sich ziehen.</a:t>
            </a:r>
          </a:p>
          <a:p>
            <a:pPr marL="0" indent="0">
              <a:buFont typeface="Wingdings" panose="05000000000000000000" pitchFamily="2" charset="2"/>
              <a:buNone/>
            </a:pPr>
            <a:endParaRPr lang="de-CH" baseline="0" dirty="0" smtClean="0">
              <a:sym typeface="Wingdings" panose="05000000000000000000" pitchFamily="2" charset="2"/>
            </a:endParaRPr>
          </a:p>
          <a:p>
            <a:pPr marL="180975" indent="-180975">
              <a:buFont typeface="Arial" panose="020B0604020202020204" pitchFamily="34" charset="0"/>
              <a:buChar char="•"/>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10</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Im</a:t>
            </a:r>
            <a:r>
              <a:rPr lang="de-CH" baseline="0" dirty="0" smtClean="0"/>
              <a:t> Folgenden wird die Konditionelle Substanz </a:t>
            </a:r>
            <a:r>
              <a:rPr lang="de-CH" i="1" baseline="0" dirty="0" smtClean="0"/>
              <a:t>Ausdauer</a:t>
            </a:r>
            <a:r>
              <a:rPr lang="de-CH" i="0" baseline="0" dirty="0" smtClean="0"/>
              <a:t> behandelt.</a:t>
            </a:r>
            <a:endParaRPr lang="de-CH" i="1"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11</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sz="1400" b="0" i="0" kern="1200" dirty="0" smtClean="0">
                <a:solidFill>
                  <a:schemeClr val="tx1"/>
                </a:solidFill>
                <a:effectLst/>
                <a:latin typeface="Arial" charset="0"/>
                <a:ea typeface="+mn-ea"/>
                <a:cs typeface="+mn-cs"/>
              </a:rPr>
              <a:t>Ausdauer ist nicht gleich Ausdauer. </a:t>
            </a:r>
          </a:p>
          <a:p>
            <a:pPr marL="0" indent="0">
              <a:buNone/>
            </a:pPr>
            <a:r>
              <a:rPr lang="de-CH" sz="1400" b="0" i="0" kern="1200" dirty="0" smtClean="0">
                <a:solidFill>
                  <a:schemeClr val="tx1"/>
                </a:solidFill>
                <a:effectLst/>
                <a:latin typeface="Arial" charset="0"/>
                <a:ea typeface="+mn-ea"/>
                <a:cs typeface="+mn-cs"/>
              </a:rPr>
              <a:t>Man</a:t>
            </a:r>
            <a:r>
              <a:rPr lang="de-CH" sz="1400" b="0" i="0" kern="1200" baseline="0" dirty="0" smtClean="0">
                <a:solidFill>
                  <a:schemeClr val="tx1"/>
                </a:solidFill>
                <a:effectLst/>
                <a:latin typeface="Arial" charset="0"/>
                <a:ea typeface="+mn-ea"/>
                <a:cs typeface="+mn-cs"/>
              </a:rPr>
              <a:t> unterscheidet zwischen der Grundlagen- und der Speziellen Ausdauer:</a:t>
            </a:r>
            <a:endParaRPr lang="de-CH" sz="1400" b="0" i="0" kern="1200" dirty="0" smtClean="0">
              <a:solidFill>
                <a:schemeClr val="tx1"/>
              </a:solidFill>
              <a:effectLst/>
              <a:latin typeface="Arial" charset="0"/>
              <a:ea typeface="+mn-ea"/>
              <a:cs typeface="+mn-cs"/>
            </a:endParaRPr>
          </a:p>
          <a:p>
            <a:r>
              <a:rPr lang="de-CH" sz="1400" b="1" i="1" kern="1200" dirty="0" smtClean="0">
                <a:solidFill>
                  <a:schemeClr val="tx1"/>
                </a:solidFill>
                <a:effectLst/>
                <a:latin typeface="Arial" charset="0"/>
                <a:ea typeface="+mn-ea"/>
                <a:cs typeface="+mn-cs"/>
              </a:rPr>
              <a:t>Grundlagenausdauer</a:t>
            </a:r>
            <a:r>
              <a:rPr lang="de-CH" sz="1400" kern="1200" dirty="0" smtClean="0">
                <a:solidFill>
                  <a:schemeClr val="tx1"/>
                </a:solidFill>
                <a:effectLst/>
                <a:latin typeface="Arial" charset="0"/>
                <a:ea typeface="+mn-ea"/>
                <a:cs typeface="+mn-cs"/>
              </a:rPr>
              <a:t>: Die Grundlagenausdauer im Sinn einer optimal entwickelten aeroben Leistungsfähigkeit bildet die Basis, auf der in jeder Sportart aufgebaut werden kann. Sie lässt sich mit verschiedenen Trainingsmitteln entwickeln und auf die meisten Tätigkeiten und Sportarten übertragen.</a:t>
            </a:r>
          </a:p>
          <a:p>
            <a:r>
              <a:rPr lang="de-CH" sz="1400" b="1" i="1" kern="1200" dirty="0" smtClean="0">
                <a:solidFill>
                  <a:schemeClr val="tx1"/>
                </a:solidFill>
                <a:effectLst/>
                <a:latin typeface="Arial" charset="0"/>
                <a:ea typeface="+mn-ea"/>
                <a:cs typeface="+mn-cs"/>
              </a:rPr>
              <a:t>Spezielle Ausdauer</a:t>
            </a:r>
            <a:r>
              <a:rPr lang="de-CH" sz="1400" kern="1200" dirty="0" smtClean="0">
                <a:solidFill>
                  <a:schemeClr val="tx1"/>
                </a:solidFill>
                <a:effectLst/>
                <a:latin typeface="Arial" charset="0"/>
                <a:ea typeface="+mn-ea"/>
                <a:cs typeface="+mn-cs"/>
              </a:rPr>
              <a:t>: Spezielle Ausdauer bedeutet Ermüdungsresistenz bei sportartspezifischer Beanspruchung des Organismus. Sie umfasst sowohl die aerobe und anaerobe Leistungsfähigkeit wie auch die aerobe und anaerobe Kapazität in sportartspezifischer Ausprägung.</a:t>
            </a:r>
            <a:r>
              <a:rPr lang="de-CH" sz="1400" kern="1200" baseline="0" dirty="0" smtClean="0">
                <a:solidFill>
                  <a:schemeClr val="tx1"/>
                </a:solidFill>
                <a:effectLst/>
                <a:latin typeface="Arial" charset="0"/>
                <a:ea typeface="+mn-ea"/>
                <a:cs typeface="+mn-cs"/>
              </a:rPr>
              <a:t> </a:t>
            </a:r>
            <a:r>
              <a:rPr lang="de-CH" sz="1400" kern="1200" dirty="0" smtClean="0">
                <a:solidFill>
                  <a:schemeClr val="tx1"/>
                </a:solidFill>
                <a:effectLst/>
                <a:latin typeface="Arial" charset="0"/>
                <a:ea typeface="+mn-ea"/>
                <a:cs typeface="+mn-cs"/>
              </a:rPr>
              <a:t>Beispiele: Sprintausdauer, Kurz-, Mittel- oder Langzeit-Ausdauer für zyklische, kontinuierliche Aktivitäten. Durchstehvermögen in Zweikampf- und Spielsportarten für azyklische, nicht kontinuierliche Aktivitäten.</a:t>
            </a:r>
          </a:p>
          <a:p>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13</a:t>
            </a:fld>
            <a:endParaRPr lang="de-CH"/>
          </a:p>
        </p:txBody>
      </p:sp>
    </p:spTree>
    <p:extLst>
      <p:ext uri="{BB962C8B-B14F-4D97-AF65-F5344CB8AC3E}">
        <p14:creationId xmlns:p14="http://schemas.microsoft.com/office/powerpoint/2010/main" val="206627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defRPr/>
            </a:pPr>
            <a:r>
              <a:rPr lang="de-CH" altLang="de-DE" dirty="0" smtClean="0"/>
              <a:t>Grundsätzlich</a:t>
            </a:r>
            <a:r>
              <a:rPr lang="de-CH" altLang="de-DE" baseline="0" dirty="0" smtClean="0"/>
              <a:t> wird zwischen der </a:t>
            </a:r>
            <a:r>
              <a:rPr lang="de-CH" altLang="de-DE" b="1" baseline="0" dirty="0" smtClean="0"/>
              <a:t>anaeroben</a:t>
            </a:r>
            <a:r>
              <a:rPr lang="de-CH" altLang="de-DE" baseline="0" dirty="0" smtClean="0"/>
              <a:t> (Sauerstoffunabhängige Energiebereitstellung) und </a:t>
            </a:r>
            <a:r>
              <a:rPr lang="de-CH" altLang="de-DE" b="1" baseline="0" dirty="0" smtClean="0"/>
              <a:t>aeroben</a:t>
            </a:r>
            <a:r>
              <a:rPr lang="de-CH" altLang="de-DE" baseline="0" dirty="0" smtClean="0"/>
              <a:t> (Sauerstoffabhängige Energiebereitstellung) unterschieden.</a:t>
            </a:r>
          </a:p>
          <a:p>
            <a:pPr marL="0" indent="0">
              <a:buNone/>
              <a:defRPr/>
            </a:pPr>
            <a:r>
              <a:rPr lang="de-CH" altLang="de-DE" baseline="0" dirty="0" smtClean="0"/>
              <a:t>Die aerobe Energiebereitstellung braucht eine gewisse Zeit um anzulaufen und setzt erst langsam ein.</a:t>
            </a:r>
            <a:endParaRPr lang="de-CH" altLang="de-DE" dirty="0" smtClean="0"/>
          </a:p>
          <a:p>
            <a:pPr>
              <a:defRPr/>
            </a:pPr>
            <a:endParaRPr lang="de-CH" altLang="de-DE" dirty="0" smtClean="0"/>
          </a:p>
          <a:p>
            <a:pPr marL="0" indent="0">
              <a:buNone/>
              <a:defRPr/>
            </a:pPr>
            <a:r>
              <a:rPr lang="de-CH" altLang="de-DE" dirty="0" smtClean="0"/>
              <a:t>Schlüsselt man die Energiegewinnung weiter auf, können in</a:t>
            </a:r>
            <a:r>
              <a:rPr lang="de-CH" altLang="de-DE" baseline="0" dirty="0" smtClean="0"/>
              <a:t> Abhängigkeit von der Intensität und der Dauer der Belastung </a:t>
            </a:r>
            <a:r>
              <a:rPr lang="de-CH" altLang="de-DE" baseline="0" smtClean="0"/>
              <a:t>folgende Formen zur </a:t>
            </a:r>
            <a:r>
              <a:rPr lang="de-CH" altLang="de-DE" baseline="0" dirty="0" smtClean="0"/>
              <a:t>Energiebereitstellung unterschieden werden:</a:t>
            </a:r>
            <a:endParaRPr lang="de-CH" altLang="de-DE" dirty="0" smtClean="0"/>
          </a:p>
          <a:p>
            <a:pPr marL="171450" indent="-171450">
              <a:buFont typeface="Arial" panose="020B0604020202020204" pitchFamily="34" charset="0"/>
              <a:buChar char="•"/>
              <a:defRPr/>
            </a:pPr>
            <a:r>
              <a:rPr lang="de-CH" altLang="de-DE" dirty="0" smtClean="0"/>
              <a:t>Sehr</a:t>
            </a:r>
            <a:r>
              <a:rPr lang="de-CH" altLang="de-DE" baseline="0" dirty="0" smtClean="0"/>
              <a:t> kurze intensive Belastung (3-10 sec)</a:t>
            </a:r>
          </a:p>
          <a:p>
            <a:pPr marL="628650" lvl="1" indent="-171450">
              <a:buFont typeface="Arial" panose="020B0604020202020204" pitchFamily="34" charset="0"/>
              <a:buChar char="•"/>
              <a:defRPr/>
            </a:pPr>
            <a:r>
              <a:rPr lang="de-CH" altLang="de-DE" b="1" baseline="0" dirty="0" smtClean="0"/>
              <a:t>Anaerob-</a:t>
            </a:r>
            <a:r>
              <a:rPr lang="de-CH" altLang="de-DE" b="1" baseline="0" dirty="0" err="1" smtClean="0"/>
              <a:t>alaktazide</a:t>
            </a:r>
            <a:r>
              <a:rPr lang="de-CH" altLang="de-DE" b="1" baseline="0" dirty="0" smtClean="0"/>
              <a:t> Energiegewinnung </a:t>
            </a:r>
            <a:r>
              <a:rPr lang="de-CH" altLang="de-DE" baseline="0" dirty="0" smtClean="0"/>
              <a:t>mittels ADP und </a:t>
            </a:r>
            <a:r>
              <a:rPr lang="de-CH" altLang="de-DE" baseline="0" dirty="0" err="1" smtClean="0"/>
              <a:t>Kreatinphosphatspeicher</a:t>
            </a:r>
            <a:r>
              <a:rPr lang="de-CH" altLang="de-DE" baseline="0" dirty="0" smtClean="0"/>
              <a:t> (</a:t>
            </a:r>
            <a:r>
              <a:rPr lang="de-CH" altLang="de-DE" baseline="0" dirty="0" smtClean="0">
                <a:sym typeface="Wingdings" panose="05000000000000000000" pitchFamily="2" charset="2"/>
              </a:rPr>
              <a:t> Sauerstoffunabhängige ATP-Produktion ohne Laktatproduktion)</a:t>
            </a:r>
            <a:endParaRPr lang="de-CH" altLang="de-DE" baseline="0" dirty="0" smtClean="0"/>
          </a:p>
          <a:p>
            <a:pPr marL="628650" lvl="1" indent="-171450">
              <a:buFont typeface="Arial" panose="020B0604020202020204" pitchFamily="34" charset="0"/>
              <a:buChar char="•"/>
              <a:defRPr/>
            </a:pPr>
            <a:r>
              <a:rPr lang="de-CH" altLang="de-DE" baseline="0" dirty="0" smtClean="0"/>
              <a:t>Beispiele: Würfe, Gewichtheben, Sprints (z.B. 100m) usw.</a:t>
            </a:r>
          </a:p>
          <a:p>
            <a:pPr marL="171450" indent="-171450">
              <a:buFont typeface="Arial" panose="020B0604020202020204" pitchFamily="34" charset="0"/>
              <a:buChar char="•"/>
              <a:defRPr/>
            </a:pPr>
            <a:r>
              <a:rPr lang="de-CH" altLang="de-DE" baseline="0" dirty="0" smtClean="0"/>
              <a:t>Kurze intensive Belastung (30-120 sec)</a:t>
            </a:r>
          </a:p>
          <a:p>
            <a:pPr marL="628650" lvl="1" indent="-171450">
              <a:buFont typeface="Arial" panose="020B0604020202020204" pitchFamily="34" charset="0"/>
              <a:buChar char="•"/>
              <a:defRPr/>
            </a:pPr>
            <a:r>
              <a:rPr lang="de-CH" altLang="de-DE" b="1" baseline="0" dirty="0" smtClean="0"/>
              <a:t>Anaerob-</a:t>
            </a:r>
            <a:r>
              <a:rPr lang="de-CH" altLang="de-DE" b="1" baseline="0" dirty="0" err="1" smtClean="0"/>
              <a:t>laktazide</a:t>
            </a:r>
            <a:r>
              <a:rPr lang="de-CH" altLang="de-DE" b="1" baseline="0" dirty="0" smtClean="0"/>
              <a:t> Energiegewinnung </a:t>
            </a:r>
            <a:r>
              <a:rPr lang="de-CH" altLang="de-DE" baseline="0" dirty="0" smtClean="0"/>
              <a:t>durch anaeroben Glukoseabbau (Zuckerverbrennung) mit Laktatbildung</a:t>
            </a:r>
          </a:p>
          <a:p>
            <a:pPr marL="628650" lvl="1" indent="-171450">
              <a:buFont typeface="Arial" panose="020B0604020202020204" pitchFamily="34" charset="0"/>
              <a:buChar char="•"/>
              <a:defRPr/>
            </a:pPr>
            <a:r>
              <a:rPr lang="de-CH" altLang="de-DE" baseline="0" dirty="0" smtClean="0"/>
              <a:t>Beispiele: Stehvermögensportarten wie 400m-Lauf, Ringen, Ski Slalom, Judo</a:t>
            </a:r>
          </a:p>
          <a:p>
            <a:pPr marL="171450" indent="-171450">
              <a:buFont typeface="Arial" panose="020B0604020202020204" pitchFamily="34" charset="0"/>
              <a:buChar char="•"/>
              <a:defRPr/>
            </a:pPr>
            <a:r>
              <a:rPr lang="de-CH" altLang="de-DE" baseline="0" dirty="0" smtClean="0"/>
              <a:t>Längere intensive Belastungen (15-60min)</a:t>
            </a:r>
          </a:p>
          <a:p>
            <a:pPr marL="628650" lvl="1" indent="-171450">
              <a:buFont typeface="Arial" panose="020B0604020202020204" pitchFamily="34" charset="0"/>
              <a:buChar char="•"/>
              <a:defRPr/>
            </a:pPr>
            <a:r>
              <a:rPr lang="de-CH" altLang="de-DE" b="1" baseline="0" dirty="0" smtClean="0"/>
              <a:t>Aerobe Energiegewinnung durch «Verbrennung» von Glukose</a:t>
            </a:r>
          </a:p>
          <a:p>
            <a:pPr marL="628650" lvl="1" indent="-171450">
              <a:buFont typeface="Arial" panose="020B0604020202020204" pitchFamily="34" charset="0"/>
              <a:buChar char="•"/>
              <a:defRPr/>
            </a:pPr>
            <a:r>
              <a:rPr lang="de-CH" altLang="de-DE" baseline="0" dirty="0" smtClean="0"/>
              <a:t>Beispiele: Mittelstreckendistanzen (5’000/10’000m-Lauf), 1km Schwimmen usw.</a:t>
            </a:r>
          </a:p>
          <a:p>
            <a:pPr marL="171450" indent="-171450">
              <a:buFont typeface="Arial" panose="020B0604020202020204" pitchFamily="34" charset="0"/>
              <a:buChar char="•"/>
              <a:defRPr/>
            </a:pPr>
            <a:r>
              <a:rPr lang="de-CH" altLang="de-DE" baseline="0" dirty="0" smtClean="0"/>
              <a:t>Längere extensive Belastungen (30-120min)</a:t>
            </a:r>
          </a:p>
          <a:p>
            <a:pPr marL="628650" lvl="1" indent="-171450">
              <a:buFont typeface="Arial" panose="020B0604020202020204" pitchFamily="34" charset="0"/>
              <a:buChar char="•"/>
              <a:defRPr/>
            </a:pPr>
            <a:r>
              <a:rPr lang="de-CH" altLang="de-DE" b="1" baseline="0" dirty="0" smtClean="0"/>
              <a:t>Aerobe Energiegewinnung mit dominanter Fettverbrennung</a:t>
            </a:r>
          </a:p>
          <a:p>
            <a:pPr marL="628650" lvl="1" indent="-171450">
              <a:buFont typeface="Arial" panose="020B0604020202020204" pitchFamily="34" charset="0"/>
              <a:buChar char="•"/>
              <a:defRPr/>
            </a:pPr>
            <a:r>
              <a:rPr lang="de-CH" altLang="de-DE" baseline="0" dirty="0" smtClean="0"/>
              <a:t>Beispiele: Marathon, Radetappen usw.</a:t>
            </a:r>
            <a:endParaRPr lang="de-CH" altLang="de-DE" dirty="0" smtClean="0"/>
          </a:p>
          <a:p>
            <a:pPr>
              <a:defRPr/>
            </a:pPr>
            <a:endParaRPr lang="de-CH" dirty="0" smtClean="0"/>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14</a:t>
            </a:fld>
            <a:endParaRPr lang="de-CH"/>
          </a:p>
        </p:txBody>
      </p:sp>
    </p:spTree>
    <p:extLst>
      <p:ext uri="{BB962C8B-B14F-4D97-AF65-F5344CB8AC3E}">
        <p14:creationId xmlns:p14="http://schemas.microsoft.com/office/powerpoint/2010/main" val="206627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de-CH" sz="1400" kern="1200" dirty="0" smtClean="0">
                <a:solidFill>
                  <a:schemeClr val="tx1"/>
                </a:solidFill>
                <a:effectLst/>
                <a:latin typeface="Arial" charset="0"/>
                <a:ea typeface="+mn-ea"/>
                <a:cs typeface="+mn-cs"/>
              </a:rPr>
              <a:t>Wer regelmassig die Ausdauerleistungsfähigkeit trainiert, bleibt leistungsfähig und länger jung. Weil die aerobe Leistungsfähigkeit verbunden ist mit der Regenerations- und Adaptationsfähigkeit, bildet sie eine wichtige Grundlage für die Leistungsoptimierung im Alltag und im Sport.</a:t>
            </a:r>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15</a:t>
            </a:fld>
            <a:endParaRPr lang="de-CH"/>
          </a:p>
        </p:txBody>
      </p:sp>
    </p:spTree>
    <p:extLst>
      <p:ext uri="{BB962C8B-B14F-4D97-AF65-F5344CB8AC3E}">
        <p14:creationId xmlns:p14="http://schemas.microsoft.com/office/powerpoint/2010/main" val="2351418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None/>
            </a:pPr>
            <a:r>
              <a:rPr lang="de-CH" sz="1400" b="1" u="none" kern="1200" dirty="0" smtClean="0">
                <a:solidFill>
                  <a:schemeClr val="tx1"/>
                </a:solidFill>
                <a:effectLst/>
                <a:latin typeface="Arial" charset="0"/>
                <a:ea typeface="+mn-ea"/>
                <a:cs typeface="+mn-cs"/>
              </a:rPr>
              <a:t>Ausdauer trainieren</a:t>
            </a:r>
            <a:r>
              <a:rPr lang="de-CH" sz="1400" b="1" u="none" kern="1200" baseline="0" dirty="0" smtClean="0">
                <a:solidFill>
                  <a:schemeClr val="tx1"/>
                </a:solidFill>
                <a:effectLst/>
                <a:latin typeface="Arial" charset="0"/>
                <a:ea typeface="+mn-ea"/>
                <a:cs typeface="+mn-cs"/>
              </a:rPr>
              <a:t> - </a:t>
            </a:r>
            <a:r>
              <a:rPr lang="de-CH" sz="1400" b="1" u="none" kern="1200" dirty="0" smtClean="0">
                <a:solidFill>
                  <a:schemeClr val="tx1"/>
                </a:solidFill>
                <a:effectLst/>
                <a:latin typeface="Arial" charset="0"/>
                <a:ea typeface="+mn-ea"/>
                <a:cs typeface="+mn-cs"/>
              </a:rPr>
              <a:t>Trainingsmethoden</a:t>
            </a:r>
          </a:p>
          <a:p>
            <a:pPr lvl="0"/>
            <a:r>
              <a:rPr lang="de-CH" sz="1400" u="sng" kern="1200" dirty="0" smtClean="0">
                <a:solidFill>
                  <a:schemeClr val="tx1"/>
                </a:solidFill>
                <a:effectLst/>
                <a:latin typeface="Arial" charset="0"/>
                <a:ea typeface="+mn-ea"/>
                <a:cs typeface="+mn-cs"/>
              </a:rPr>
              <a:t>Dauermethoden</a:t>
            </a:r>
            <a:r>
              <a:rPr lang="de-CH" sz="1400" kern="1200" dirty="0" smtClean="0">
                <a:solidFill>
                  <a:schemeClr val="tx1"/>
                </a:solidFill>
                <a:effectLst/>
                <a:latin typeface="Arial" charset="0"/>
                <a:ea typeface="+mn-ea"/>
                <a:cs typeface="+mn-cs"/>
              </a:rPr>
              <a:t>: Training mit ununterbrochenen Belastungen von gleichbleibender oder wechselnder Intensität über längere Zeit.</a:t>
            </a:r>
          </a:p>
          <a:p>
            <a:pPr lvl="0"/>
            <a:r>
              <a:rPr lang="de-CH" sz="1400" u="sng" kern="1200" dirty="0" smtClean="0">
                <a:solidFill>
                  <a:schemeClr val="tx1"/>
                </a:solidFill>
                <a:effectLst/>
                <a:latin typeface="Arial" charset="0"/>
                <a:ea typeface="+mn-ea"/>
                <a:cs typeface="+mn-cs"/>
              </a:rPr>
              <a:t>Intervallmethoden</a:t>
            </a:r>
            <a:r>
              <a:rPr lang="de-CH" sz="1400" kern="1200" dirty="0" smtClean="0">
                <a:solidFill>
                  <a:schemeClr val="tx1"/>
                </a:solidFill>
                <a:effectLst/>
                <a:latin typeface="Arial" charset="0"/>
                <a:ea typeface="+mn-ea"/>
                <a:cs typeface="+mn-cs"/>
              </a:rPr>
              <a:t>: Training mit systematischem Wechsel von Phasen der Belastung und der Erholung. Die Pausen werden aktiv gestaltet und lassen nur eine unvollständige Erholung zu. Beispiel: 8 x 400 m Freistilschwimmen in 5:00 Minuten mit Pausen von 2 Minuten.</a:t>
            </a:r>
          </a:p>
          <a:p>
            <a:pPr lvl="0"/>
            <a:r>
              <a:rPr lang="de-CH" sz="1400" u="sng" kern="1200" dirty="0" smtClean="0">
                <a:solidFill>
                  <a:schemeClr val="tx1"/>
                </a:solidFill>
                <a:effectLst/>
                <a:latin typeface="Arial" charset="0"/>
                <a:ea typeface="+mn-ea"/>
                <a:cs typeface="+mn-cs"/>
              </a:rPr>
              <a:t>Wiederholungsmethoden</a:t>
            </a:r>
            <a:r>
              <a:rPr lang="de-CH" sz="1400" kern="1200" dirty="0" smtClean="0">
                <a:solidFill>
                  <a:schemeClr val="tx1"/>
                </a:solidFill>
                <a:effectLst/>
                <a:latin typeface="Arial" charset="0"/>
                <a:ea typeface="+mn-ea"/>
                <a:cs typeface="+mn-cs"/>
              </a:rPr>
              <a:t>: Training mit systematischem Wechsel von Phasen der Belastung und der Erholung. Die Pausen werden aktiv oder passiv gestaltet und lassen eine weitgehend vollständige Erholung zu. Beispiel: 6 x 1000 m Laufen in 3:30 Minuten mit Pausen von 10 bis 15 Minuten.</a:t>
            </a:r>
          </a:p>
          <a:p>
            <a:pPr lvl="0"/>
            <a:r>
              <a:rPr lang="de-CH" sz="1400" u="sng" kern="1200" dirty="0" smtClean="0">
                <a:solidFill>
                  <a:schemeClr val="tx1"/>
                </a:solidFill>
                <a:effectLst/>
                <a:latin typeface="Arial" charset="0"/>
                <a:ea typeface="+mn-ea"/>
                <a:cs typeface="+mn-cs"/>
              </a:rPr>
              <a:t>Intermittierende Methoden</a:t>
            </a:r>
            <a:r>
              <a:rPr lang="de-CH" sz="1400" kern="1200" dirty="0" smtClean="0">
                <a:solidFill>
                  <a:schemeClr val="tx1"/>
                </a:solidFill>
                <a:effectLst/>
                <a:latin typeface="Arial" charset="0"/>
                <a:ea typeface="+mn-ea"/>
                <a:cs typeface="+mn-cs"/>
              </a:rPr>
              <a:t>: Hochintensives Intervalltraining: kurze, hochintensive Belastungen im kontinuierlichen Wechsel mit kurzer, aktiver Erholung. Beispiel: Während 6 Minuten: 4 Hürdensprünge im Wechsel mit 10 Sekunden Traben.</a:t>
            </a:r>
          </a:p>
          <a:p>
            <a:r>
              <a:rPr lang="de-CH" sz="1400" u="sng" kern="1200" dirty="0" smtClean="0">
                <a:solidFill>
                  <a:schemeClr val="tx1"/>
                </a:solidFill>
                <a:effectLst/>
                <a:latin typeface="Arial" charset="0"/>
                <a:ea typeface="+mn-ea"/>
                <a:cs typeface="+mn-cs"/>
              </a:rPr>
              <a:t>Kontroll- und Wettkampfmethoden</a:t>
            </a:r>
            <a:r>
              <a:rPr lang="de-CH" sz="1400" kern="1200" dirty="0" smtClean="0">
                <a:solidFill>
                  <a:schemeClr val="tx1"/>
                </a:solidFill>
                <a:effectLst/>
                <a:latin typeface="Arial" charset="0"/>
                <a:ea typeface="+mn-ea"/>
                <a:cs typeface="+mn-cs"/>
              </a:rPr>
              <a:t>: Belastung unter Test- und Wettkampfbedingungen. Beispiel: 12-Minuten-Lauftest.</a:t>
            </a:r>
          </a:p>
          <a:p>
            <a:pPr marL="0" indent="0">
              <a:buNone/>
            </a:pPr>
            <a:endParaRPr lang="de-CH" sz="1400" kern="1200" dirty="0" smtClean="0">
              <a:solidFill>
                <a:schemeClr val="tx1"/>
              </a:solidFill>
              <a:effectLst/>
              <a:latin typeface="Arial" charset="0"/>
              <a:ea typeface="+mn-ea"/>
              <a:cs typeface="+mn-cs"/>
              <a:sym typeface="Wingdings" panose="05000000000000000000" pitchFamily="2" charset="2"/>
            </a:endParaRPr>
          </a:p>
          <a:p>
            <a:pPr marL="180975" indent="-180975">
              <a:buFont typeface="Wingdings"/>
              <a:buChar char="à"/>
            </a:pPr>
            <a:r>
              <a:rPr lang="de-CH" sz="1400" kern="1200" dirty="0" smtClean="0">
                <a:solidFill>
                  <a:schemeClr val="tx1"/>
                </a:solidFill>
                <a:effectLst/>
                <a:latin typeface="Arial" charset="0"/>
                <a:ea typeface="+mn-ea"/>
                <a:cs typeface="+mn-cs"/>
                <a:sym typeface="Wingdings" panose="05000000000000000000" pitchFamily="2" charset="2"/>
              </a:rPr>
              <a:t>Je grösser der Belastungsumfang, desto</a:t>
            </a:r>
            <a:r>
              <a:rPr lang="de-CH" sz="1400" kern="1200" baseline="0" dirty="0" smtClean="0">
                <a:solidFill>
                  <a:schemeClr val="tx1"/>
                </a:solidFill>
                <a:effectLst/>
                <a:latin typeface="Arial" charset="0"/>
                <a:ea typeface="+mn-ea"/>
                <a:cs typeface="+mn-cs"/>
                <a:sym typeface="Wingdings" panose="05000000000000000000" pitchFamily="2" charset="2"/>
              </a:rPr>
              <a:t> geringer die Intensität und umgekehrt.</a:t>
            </a:r>
          </a:p>
          <a:p>
            <a:pPr marL="180975" indent="-180975">
              <a:buFont typeface="Wingdings"/>
              <a:buChar char="à"/>
            </a:pPr>
            <a:endParaRPr lang="de-CH" sz="1400" kern="1200" baseline="0" dirty="0" smtClean="0">
              <a:solidFill>
                <a:schemeClr val="tx1"/>
              </a:solidFill>
              <a:effectLst/>
              <a:latin typeface="Arial" charset="0"/>
              <a:ea typeface="+mn-ea"/>
              <a:cs typeface="+mn-cs"/>
              <a:sym typeface="Wingdings" panose="05000000000000000000" pitchFamily="2" charset="2"/>
            </a:endParaRPr>
          </a:p>
          <a:p>
            <a:pPr marL="0" indent="0">
              <a:buFont typeface="Wingdings"/>
              <a:buNone/>
            </a:pPr>
            <a:r>
              <a:rPr lang="de-CH" sz="1400" u="sng" kern="1200" baseline="0" dirty="0" smtClean="0">
                <a:solidFill>
                  <a:schemeClr val="tx1"/>
                </a:solidFill>
                <a:effectLst/>
                <a:latin typeface="Arial" charset="0"/>
                <a:ea typeface="+mn-ea"/>
                <a:cs typeface="+mn-cs"/>
                <a:sym typeface="Wingdings" panose="05000000000000000000" pitchFamily="2" charset="2"/>
              </a:rPr>
              <a:t>Grundsätze für das Ausdauertraining</a:t>
            </a:r>
          </a:p>
          <a:p>
            <a:pPr marL="180975" indent="-180975"/>
            <a:r>
              <a:rPr lang="de-CH" sz="1400" u="none" kern="1200" baseline="0" dirty="0" smtClean="0">
                <a:solidFill>
                  <a:schemeClr val="tx1"/>
                </a:solidFill>
                <a:effectLst/>
                <a:latin typeface="Arial" charset="0"/>
                <a:ea typeface="+mn-ea"/>
                <a:cs typeface="+mn-cs"/>
                <a:sym typeface="Wingdings" panose="05000000000000000000" pitchFamily="2" charset="2"/>
              </a:rPr>
              <a:t>Spezielle disziplinspezifische Ausdauertrainings bauen auf allgemeine Grundlagenausdauertrainings auf. </a:t>
            </a:r>
          </a:p>
          <a:p>
            <a:pPr marL="180975" indent="-180975"/>
            <a:r>
              <a:rPr lang="de-CH" sz="1400" u="none" kern="1200" baseline="0" dirty="0" smtClean="0">
                <a:solidFill>
                  <a:schemeClr val="tx1"/>
                </a:solidFill>
                <a:effectLst/>
                <a:latin typeface="Arial" charset="0"/>
                <a:ea typeface="+mn-ea"/>
                <a:cs typeface="+mn-cs"/>
                <a:sym typeface="Wingdings" panose="05000000000000000000" pitchFamily="2" charset="2"/>
              </a:rPr>
              <a:t>Das allgemeine Grundlagenausdauertraining beinhalten hauptsächlich die kontinuierliche Dauermethode oder extensive Intervalltrainings.</a:t>
            </a:r>
          </a:p>
          <a:p>
            <a:pPr marL="180975" indent="-180975"/>
            <a:r>
              <a:rPr lang="de-CH" sz="1400" u="none" kern="1200" baseline="0" dirty="0" smtClean="0">
                <a:solidFill>
                  <a:schemeClr val="tx1"/>
                </a:solidFill>
                <a:effectLst/>
                <a:latin typeface="Arial" charset="0"/>
                <a:ea typeface="+mn-ea"/>
                <a:cs typeface="+mn-cs"/>
                <a:sym typeface="Wingdings" panose="05000000000000000000" pitchFamily="2" charset="2"/>
              </a:rPr>
              <a:t>Je höher man in der Pyramide steigt, desto grösser wird die Trainingsintensität.</a:t>
            </a:r>
          </a:p>
          <a:p>
            <a:pPr marL="180975" indent="-180975"/>
            <a:endParaRPr lang="de-CH" u="none"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16</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marR="0" indent="-180975" algn="l" defTabSz="914400" rtl="0" eaLnBrk="0" fontAlgn="base" latinLnBrk="0" hangingPunct="0">
              <a:lnSpc>
                <a:spcPct val="100000"/>
              </a:lnSpc>
              <a:spcBef>
                <a:spcPct val="50000"/>
              </a:spcBef>
              <a:spcAft>
                <a:spcPct val="0"/>
              </a:spcAft>
              <a:buClrTx/>
              <a:buSzTx/>
              <a:buFontTx/>
              <a:buChar char="•"/>
              <a:tabLst/>
              <a:defRPr/>
            </a:pPr>
            <a:r>
              <a:rPr lang="de-CH" sz="1400" kern="1200" dirty="0" smtClean="0">
                <a:solidFill>
                  <a:schemeClr val="tx1"/>
                </a:solidFill>
                <a:effectLst/>
                <a:latin typeface="Arial" charset="0"/>
                <a:ea typeface="+mn-ea"/>
                <a:cs typeface="+mn-cs"/>
              </a:rPr>
              <a:t>Die</a:t>
            </a:r>
            <a:r>
              <a:rPr lang="de-CH" sz="1400" kern="1200" baseline="0" dirty="0" smtClean="0">
                <a:solidFill>
                  <a:schemeClr val="tx1"/>
                </a:solidFill>
                <a:effectLst/>
                <a:latin typeface="Arial" charset="0"/>
                <a:ea typeface="+mn-ea"/>
                <a:cs typeface="+mn-cs"/>
              </a:rPr>
              <a:t> Leistungsfähigkeit einzelner Personen unterscheiden sich sehr stark. Demzufolge muss auch die Trainingsintensität dem Individuum angepasst werden.</a:t>
            </a:r>
            <a:endParaRPr lang="de-CH" sz="1400" kern="1200" dirty="0" smtClean="0">
              <a:solidFill>
                <a:schemeClr val="tx1"/>
              </a:solidFill>
              <a:effectLst/>
              <a:latin typeface="Arial" charset="0"/>
              <a:ea typeface="+mn-ea"/>
              <a:cs typeface="+mn-cs"/>
            </a:endParaRPr>
          </a:p>
          <a:p>
            <a:pPr marL="180975" marR="0" indent="-180975" algn="l" defTabSz="914400" rtl="0" eaLnBrk="0" fontAlgn="base" latinLnBrk="0" hangingPunct="0">
              <a:lnSpc>
                <a:spcPct val="100000"/>
              </a:lnSpc>
              <a:spcBef>
                <a:spcPct val="50000"/>
              </a:spcBef>
              <a:spcAft>
                <a:spcPct val="0"/>
              </a:spcAft>
              <a:buClrTx/>
              <a:buSzTx/>
              <a:buFontTx/>
              <a:buChar char="•"/>
              <a:tabLst/>
              <a:defRPr/>
            </a:pPr>
            <a:r>
              <a:rPr lang="de-CH" sz="1400" kern="1200" dirty="0" smtClean="0">
                <a:solidFill>
                  <a:schemeClr val="tx1"/>
                </a:solidFill>
                <a:effectLst/>
                <a:latin typeface="Arial" charset="0"/>
                <a:ea typeface="+mn-ea"/>
                <a:cs typeface="+mn-cs"/>
              </a:rPr>
              <a:t>Mittels Herzfrequenz,</a:t>
            </a:r>
            <a:r>
              <a:rPr lang="de-CH" sz="1400" kern="1200" baseline="0" dirty="0" smtClean="0">
                <a:solidFill>
                  <a:schemeClr val="tx1"/>
                </a:solidFill>
                <a:effectLst/>
                <a:latin typeface="Arial" charset="0"/>
                <a:ea typeface="+mn-ea"/>
                <a:cs typeface="+mn-cs"/>
              </a:rPr>
              <a:t> dem subjektiven Anstrengungsempfinden oder der Sprechregel, kann jeder Sportler seine individuell optimale Trainingsintensität bestimmen.</a:t>
            </a:r>
          </a:p>
          <a:p>
            <a:pPr marL="180975" marR="0" indent="-180975" algn="l" defTabSz="914400" rtl="0" eaLnBrk="0" fontAlgn="base" latinLnBrk="0" hangingPunct="0">
              <a:lnSpc>
                <a:spcPct val="100000"/>
              </a:lnSpc>
              <a:spcBef>
                <a:spcPct val="50000"/>
              </a:spcBef>
              <a:spcAft>
                <a:spcPct val="0"/>
              </a:spcAft>
              <a:buClrTx/>
              <a:buSzTx/>
              <a:buFontTx/>
              <a:buChar char="•"/>
              <a:tabLst/>
              <a:defRPr/>
            </a:pPr>
            <a:r>
              <a:rPr lang="de-CH" sz="1400" kern="1200" baseline="0" dirty="0" smtClean="0">
                <a:solidFill>
                  <a:schemeClr val="tx1"/>
                </a:solidFill>
                <a:effectLst/>
                <a:latin typeface="Arial" charset="0"/>
                <a:ea typeface="+mn-ea"/>
                <a:cs typeface="+mn-cs"/>
              </a:rPr>
              <a:t>Je nach Ziel des Ausdauertrainings unterscheiden sich die Trainings.</a:t>
            </a:r>
            <a:endParaRPr lang="de-CH" sz="1400" kern="1200" dirty="0" smtClean="0">
              <a:solidFill>
                <a:schemeClr val="tx1"/>
              </a:solidFill>
              <a:effectLst/>
              <a:latin typeface="Arial" charset="0"/>
              <a:ea typeface="+mn-ea"/>
              <a:cs typeface="+mn-cs"/>
            </a:endParaRPr>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17</a:t>
            </a:fld>
            <a:endParaRPr lang="de-CH"/>
          </a:p>
        </p:txBody>
      </p:sp>
    </p:spTree>
    <p:extLst>
      <p:ext uri="{BB962C8B-B14F-4D97-AF65-F5344CB8AC3E}">
        <p14:creationId xmlns:p14="http://schemas.microsoft.com/office/powerpoint/2010/main" val="391862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Der auf der vorherigen Folie angegebene Maximalpuls kann mit dieser</a:t>
            </a:r>
            <a:r>
              <a:rPr lang="de-CH" baseline="0" dirty="0" smtClean="0"/>
              <a:t> Folie ungefähr bestimmt werden.</a:t>
            </a:r>
          </a:p>
          <a:p>
            <a:pPr marL="0" indent="0">
              <a:buNone/>
            </a:pPr>
            <a:endParaRPr lang="de-CH" dirty="0" smtClean="0"/>
          </a:p>
          <a:p>
            <a:r>
              <a:rPr lang="de-CH" dirty="0" smtClean="0"/>
              <a:t>30</a:t>
            </a:r>
            <a:r>
              <a:rPr lang="de-CH" baseline="0" dirty="0" smtClean="0"/>
              <a:t> jähriger Mann </a:t>
            </a:r>
            <a:r>
              <a:rPr lang="de-CH" baseline="0" dirty="0" smtClean="0">
                <a:sym typeface="Wingdings" panose="05000000000000000000" pitchFamily="2" charset="2"/>
              </a:rPr>
              <a:t> Maximalpuls = 190</a:t>
            </a:r>
          </a:p>
          <a:p>
            <a:r>
              <a:rPr lang="de-CH" baseline="0" dirty="0" smtClean="0">
                <a:sym typeface="Wingdings" panose="05000000000000000000" pitchFamily="2" charset="2"/>
              </a:rPr>
              <a:t>46 jährige Frau  Maximalpuls = 180</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18</a:t>
            </a:fld>
            <a:endParaRPr lang="de-CH"/>
          </a:p>
        </p:txBody>
      </p:sp>
    </p:spTree>
    <p:extLst>
      <p:ext uri="{BB962C8B-B14F-4D97-AF65-F5344CB8AC3E}">
        <p14:creationId xmlns:p14="http://schemas.microsoft.com/office/powerpoint/2010/main" val="3291977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Im</a:t>
            </a:r>
            <a:r>
              <a:rPr lang="de-CH" baseline="0" dirty="0" smtClean="0"/>
              <a:t> Folgenden werden Inhalte und Grundsätze des Sports in der Rekrutenschule behandelt.</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19</a:t>
            </a:fld>
            <a:endParaRPr lang="de-CH"/>
          </a:p>
        </p:txBody>
      </p:sp>
    </p:spTree>
    <p:extLst>
      <p:ext uri="{BB962C8B-B14F-4D97-AF65-F5344CB8AC3E}">
        <p14:creationId xmlns:p14="http://schemas.microsoft.com/office/powerpoint/2010/main" val="617399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indent="-180975"/>
            <a:r>
              <a:rPr lang="de-CH" dirty="0" smtClean="0"/>
              <a:t>Die</a:t>
            </a:r>
            <a:r>
              <a:rPr lang="de-CH" baseline="0" dirty="0" smtClean="0"/>
              <a:t> Sportausbildung in der Armee setzt sich aus 2 x 90’ und 2 x 30’ zusammen.</a:t>
            </a:r>
          </a:p>
          <a:p>
            <a:pPr marL="180975" indent="-180975"/>
            <a:r>
              <a:rPr lang="de-CH" baseline="0" dirty="0" smtClean="0"/>
              <a:t>Insgesamt ergibt dies eine Dauer von 4 Stunden Sport pro Woche.</a:t>
            </a:r>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20</a:t>
            </a:fld>
            <a:endParaRPr lang="de-CH"/>
          </a:p>
        </p:txBody>
      </p:sp>
    </p:spTree>
    <p:extLst>
      <p:ext uri="{BB962C8B-B14F-4D97-AF65-F5344CB8AC3E}">
        <p14:creationId xmlns:p14="http://schemas.microsoft.com/office/powerpoint/2010/main" val="268334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Sportliche</a:t>
            </a:r>
            <a:r>
              <a:rPr lang="de-CH" baseline="0" dirty="0" smtClean="0"/>
              <a:t> Betätigung bringt einen grossen physischen und psychischen Mehrwert mit sich, von dem wir unser ganzes Leben profitieren können.</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Das</a:t>
            </a:r>
            <a:r>
              <a:rPr lang="de-CH" baseline="0" dirty="0" smtClean="0"/>
              <a:t> Risikopotential und der Schwierigkeitsgrad der Inhalte des Sportunterrichts steigt im Laufe der Rekrutenschule zunehmend an.</a:t>
            </a:r>
          </a:p>
          <a:p>
            <a:r>
              <a:rPr lang="de-CH" baseline="0" dirty="0" smtClean="0"/>
              <a:t>Auf diese weise wird versucht das Verletzungsrisiko so tief und der individuelle Nutzen so hoch wie möglich zu halten.</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solidFill>
                  <a:prstClr val="black"/>
                </a:solidFill>
              </a:rPr>
              <a:pPr/>
              <a:t>21</a:t>
            </a:fld>
            <a:endParaRPr lang="de-DE" dirty="0">
              <a:solidFill>
                <a:prstClr val="black"/>
              </a:solidFill>
            </a:endParaRPr>
          </a:p>
        </p:txBody>
      </p:sp>
    </p:spTree>
    <p:extLst>
      <p:ext uri="{BB962C8B-B14F-4D97-AF65-F5344CB8AC3E}">
        <p14:creationId xmlns:p14="http://schemas.microsoft.com/office/powerpoint/2010/main" val="856329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Der Fokus</a:t>
            </a:r>
            <a:r>
              <a:rPr lang="de-CH" baseline="0" dirty="0" smtClean="0"/>
              <a:t> in den 30-minütigen Lektionen liegt auf der Verbesserung von Kraft und Ausdauer</a:t>
            </a:r>
          </a:p>
          <a:p>
            <a:r>
              <a:rPr lang="de-CH" baseline="0" dirty="0" smtClean="0"/>
              <a:t>Auch hier soll zu Beginn eine solide Basis geschaffen werden, auf der aufgebaut werden kann.</a:t>
            </a:r>
            <a:endParaRPr lang="de-CH" dirty="0"/>
          </a:p>
        </p:txBody>
      </p:sp>
      <p:sp>
        <p:nvSpPr>
          <p:cNvPr id="4" name="Foliennummernplatzhalter 3"/>
          <p:cNvSpPr>
            <a:spLocks noGrp="1"/>
          </p:cNvSpPr>
          <p:nvPr>
            <p:ph type="sldNum" sz="quarter" idx="10"/>
          </p:nvPr>
        </p:nvSpPr>
        <p:spPr/>
        <p:txBody>
          <a:bodyPr/>
          <a:lstStyle/>
          <a:p>
            <a:fld id="{A906DEA6-2A5B-4FDC-BC8B-8A6783FB139E}" type="slidenum">
              <a:rPr lang="de-DE" smtClean="0">
                <a:solidFill>
                  <a:prstClr val="black"/>
                </a:solidFill>
              </a:rPr>
              <a:pPr/>
              <a:t>22</a:t>
            </a:fld>
            <a:endParaRPr lang="de-DE" dirty="0">
              <a:solidFill>
                <a:prstClr val="black"/>
              </a:solidFill>
            </a:endParaRPr>
          </a:p>
        </p:txBody>
      </p:sp>
    </p:spTree>
    <p:extLst>
      <p:ext uri="{BB962C8B-B14F-4D97-AF65-F5344CB8AC3E}">
        <p14:creationId xmlns:p14="http://schemas.microsoft.com/office/powerpoint/2010/main" val="856329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23</a:t>
            </a:fld>
            <a:endParaRPr lang="de-CH"/>
          </a:p>
        </p:txBody>
      </p:sp>
    </p:spTree>
    <p:extLst>
      <p:ext uri="{BB962C8B-B14F-4D97-AF65-F5344CB8AC3E}">
        <p14:creationId xmlns:p14="http://schemas.microsoft.com/office/powerpoint/2010/main" val="898003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Bei akuten Verletzungen sollte man die bewährte PECH-Regel anwenden, denn gerade die ersten Minuten nach einem Unfall sind entscheidend, um die Folgen für den Betroffenen möglichst gering zu halten.</a:t>
            </a:r>
            <a:r>
              <a:rPr lang="de-CH" b="1" dirty="0" smtClean="0"/>
              <a:t> </a:t>
            </a:r>
            <a:r>
              <a:rPr lang="de-CH" dirty="0" smtClean="0"/>
              <a:t>Die PECH-Regel ist eine leicht zu merkende Grundregel bei Sportverletzungen und besteht aus folgenden Maßnahmen:</a:t>
            </a:r>
          </a:p>
          <a:p>
            <a:pPr marL="180975" indent="-180975"/>
            <a:r>
              <a:rPr lang="de-CH" b="1" dirty="0" smtClean="0"/>
              <a:t>Pause</a:t>
            </a:r>
            <a:r>
              <a:rPr lang="de-CH" dirty="0" smtClean="0"/>
              <a:t>:</a:t>
            </a:r>
            <a:r>
              <a:rPr lang="de-CH" baseline="0" dirty="0" smtClean="0"/>
              <a:t> </a:t>
            </a:r>
            <a:r>
              <a:rPr lang="de-CH" dirty="0" smtClean="0"/>
              <a:t>Sofort nach der Verletzung sollte die Betätigung eingestellt werden. Der betroffene Körperteil sollte ruhiggestellt und weitere Belastung vermieden werden.</a:t>
            </a:r>
          </a:p>
          <a:p>
            <a:pPr marL="180975" indent="-180975"/>
            <a:r>
              <a:rPr lang="de-CH" b="1" dirty="0" smtClean="0"/>
              <a:t>Eis</a:t>
            </a:r>
            <a:r>
              <a:rPr lang="de-CH" dirty="0" smtClean="0"/>
              <a:t>: Durch Kühlung des betroffenen Körperteils mit geeigneten Kühlmitteln wird eine Verengung der Blutgefäße erreicht. Blutungen und Schwellungen werden vermindert. Der Stoffwechsel im Gewebe wird durch die Kühlung verlangsamt, ein Gewebeschaden breitet sich dadurch langsamer aus. Des Weiteren lindert die Kälte den Schmerz in der betroffenen Körperregion.</a:t>
            </a:r>
          </a:p>
          <a:p>
            <a:pPr marL="180975" indent="-180975"/>
            <a:r>
              <a:rPr lang="de-CH" b="1" dirty="0" err="1" smtClean="0"/>
              <a:t>Compression</a:t>
            </a:r>
            <a:r>
              <a:rPr lang="de-CH" dirty="0" smtClean="0"/>
              <a:t>:</a:t>
            </a:r>
            <a:r>
              <a:rPr lang="de-CH" baseline="0" dirty="0" smtClean="0"/>
              <a:t> Ein umgehend angelegter Kompressionsverband verlangsamt die Ausweitung von Blutungen und Schwellungen.</a:t>
            </a:r>
          </a:p>
          <a:p>
            <a:pPr marL="180975" indent="-180975"/>
            <a:r>
              <a:rPr lang="de-CH" b="1" baseline="0" dirty="0" smtClean="0"/>
              <a:t>Hochlagern + Hilfe holen</a:t>
            </a:r>
            <a:r>
              <a:rPr lang="de-CH" baseline="0" dirty="0" smtClean="0"/>
              <a:t>: Das verletzte Körperteil sollte hochgelagert werden, wenn möglich über Herzhöhe. Dadurch wird der Rückfluss des Blutes verbessert bzw. der tatsächliche, statische Blutdruck an der Verletzung verringert. Die Schwellungen und die damit verbundenen Schmerzen verringern sich. Es dringt weniger Blut in das umliegende Gewebe.</a:t>
            </a:r>
            <a:r>
              <a:rPr lang="de-CH" dirty="0" smtClean="0"/>
              <a:t/>
            </a:r>
            <a:br>
              <a:rPr lang="de-CH" dirty="0" smtClean="0"/>
            </a:br>
            <a:endParaRPr lang="de-CH" baseline="0" dirty="0" smtClean="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26</a:t>
            </a:fld>
            <a:endParaRPr lang="de-CH"/>
          </a:p>
        </p:txBody>
      </p:sp>
    </p:spTree>
    <p:extLst>
      <p:ext uri="{BB962C8B-B14F-4D97-AF65-F5344CB8AC3E}">
        <p14:creationId xmlns:p14="http://schemas.microsoft.com/office/powerpoint/2010/main" val="294580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27</a:t>
            </a:fld>
            <a:endParaRPr lang="de-CH"/>
          </a:p>
        </p:txBody>
      </p:sp>
    </p:spTree>
    <p:extLst>
      <p:ext uri="{BB962C8B-B14F-4D97-AF65-F5344CB8AC3E}">
        <p14:creationId xmlns:p14="http://schemas.microsoft.com/office/powerpoint/2010/main" val="675301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indent="-180975"/>
            <a:r>
              <a:rPr lang="de-CH" dirty="0" smtClean="0"/>
              <a:t>Flüssigkeit: 2-3 Liter pro Tag (zusätzliche</a:t>
            </a:r>
            <a:r>
              <a:rPr lang="de-CH" baseline="0" dirty="0" smtClean="0"/>
              <a:t> Flüssigkeitsaufnahme bei körperlicher Aktivität).</a:t>
            </a:r>
            <a:endParaRPr lang="de-CH" dirty="0" smtClean="0"/>
          </a:p>
          <a:p>
            <a:pPr marL="180975" indent="-180975"/>
            <a:r>
              <a:rPr lang="de-CH" dirty="0" smtClean="0"/>
              <a:t>Unter einem kleinen Snack sind nicht hypertone</a:t>
            </a:r>
            <a:r>
              <a:rPr lang="de-CH" baseline="0" dirty="0" smtClean="0"/>
              <a:t> (sehr süsse) Getränke (z.B. Energydrinks) zu verstehen, sondern z.B. eine Frucht, ein </a:t>
            </a:r>
            <a:r>
              <a:rPr lang="de-CH" baseline="0" smtClean="0"/>
              <a:t>Getreideriegel o.ä.</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28</a:t>
            </a:fld>
            <a:endParaRPr lang="de-CH"/>
          </a:p>
        </p:txBody>
      </p:sp>
    </p:spTree>
    <p:extLst>
      <p:ext uri="{BB962C8B-B14F-4D97-AF65-F5344CB8AC3E}">
        <p14:creationId xmlns:p14="http://schemas.microsoft.com/office/powerpoint/2010/main" val="2863891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indent="-180975"/>
            <a:r>
              <a:rPr lang="de-CH" dirty="0" smtClean="0"/>
              <a:t>Aufgrund der starken körperlichen Belastung durch militärische und</a:t>
            </a:r>
            <a:r>
              <a:rPr lang="de-CH" baseline="0" dirty="0" smtClean="0"/>
              <a:t> sportliche Ausbildung ist der Körper auf eine ausreichende und ausgewogene Energiezufuhr angewiesen.</a:t>
            </a:r>
          </a:p>
          <a:p>
            <a:pPr marL="180975" indent="-180975"/>
            <a:r>
              <a:rPr lang="de-CH" baseline="0" dirty="0" smtClean="0"/>
              <a:t>Die abgebildete Lebensmittelpyramide veranschaulicht bildlich eine ausgewogenen Ernährung. </a:t>
            </a:r>
          </a:p>
          <a:p>
            <a:pPr marL="180975" indent="-180975"/>
            <a:r>
              <a:rPr lang="de-CH" baseline="0" dirty="0" smtClean="0"/>
              <a:t>Lebensmittel der unteren Pyramidenstufen werden in grösseren, solche der oberen Stufen in kleineren Mengen benötigt. </a:t>
            </a:r>
          </a:p>
          <a:p>
            <a:pPr marL="180975" indent="-180975"/>
            <a:r>
              <a:rPr lang="de-CH" baseline="0" dirty="0" smtClean="0"/>
              <a:t>Es gibt keine verbotenen Lebensmittel. Die Kombination der Lebensmittel im richtigen Verhältnis macht eine ausgewogene Ernährung aus.</a:t>
            </a:r>
            <a:endParaRPr lang="de-CH" baseline="0" dirty="0"/>
          </a:p>
          <a:p>
            <a:pPr marL="180975" indent="-180975"/>
            <a:endParaRPr lang="de-CH" baseline="0" dirty="0"/>
          </a:p>
          <a:p>
            <a:pPr marL="180975" indent="-180975"/>
            <a:endParaRPr lang="de-CH" baseline="0" dirty="0" smtClean="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29</a:t>
            </a:fld>
            <a:endParaRPr lang="de-CH"/>
          </a:p>
        </p:txBody>
      </p:sp>
    </p:spTree>
    <p:extLst>
      <p:ext uri="{BB962C8B-B14F-4D97-AF65-F5344CB8AC3E}">
        <p14:creationId xmlns:p14="http://schemas.microsoft.com/office/powerpoint/2010/main" val="2945802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Fragen zum Sport?</a:t>
            </a:r>
          </a:p>
          <a:p>
            <a:pPr marL="0" indent="0">
              <a:buNone/>
            </a:pPr>
            <a:endParaRPr lang="de-CH" dirty="0" smtClean="0"/>
          </a:p>
          <a:p>
            <a:pPr marL="0" indent="0">
              <a:buNone/>
            </a:pPr>
            <a:r>
              <a:rPr lang="de-CH" smtClean="0"/>
              <a:t>Weitere</a:t>
            </a:r>
            <a:r>
              <a:rPr lang="de-CH" baseline="0" smtClean="0"/>
              <a:t> theoretische </a:t>
            </a:r>
            <a:r>
              <a:rPr lang="de-CH" baseline="0" dirty="0" smtClean="0"/>
              <a:t>Inputs folgen im Zuge der Praxislektionen.</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30</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Freude an Spiel und Bewegung,</a:t>
            </a:r>
            <a:r>
              <a:rPr lang="de-CH" baseline="0" dirty="0" smtClean="0"/>
              <a:t> aber auch persönliche Fitness verbessern nach dem Motto: "bin ich schon hier, dann will ich auch profitieren…"</a:t>
            </a:r>
          </a:p>
          <a:p>
            <a:r>
              <a:rPr lang="de-CH" baseline="0" dirty="0" smtClean="0"/>
              <a:t>Gratis Leistungsdiagnostik: </a:t>
            </a:r>
            <a:r>
              <a:rPr lang="de-CH" dirty="0" smtClean="0"/>
              <a:t>Jeder </a:t>
            </a:r>
            <a:r>
              <a:rPr lang="de-CH" dirty="0"/>
              <a:t>Sporttest bietet die Möglichkeit die physischen Veränderungen zu </a:t>
            </a:r>
            <a:r>
              <a:rPr lang="de-CH" dirty="0" smtClean="0"/>
              <a:t>messen</a:t>
            </a:r>
            <a:r>
              <a:rPr lang="de-CH" dirty="0"/>
              <a:t>. </a:t>
            </a:r>
            <a:r>
              <a:rPr lang="de-CH" dirty="0" smtClean="0"/>
              <a:t>Die </a:t>
            </a:r>
            <a:r>
              <a:rPr lang="de-CH" dirty="0"/>
              <a:t>Messung wird umso </a:t>
            </a:r>
            <a:r>
              <a:rPr lang="de-CH" dirty="0" smtClean="0"/>
              <a:t>genauer, </a:t>
            </a:r>
            <a:r>
              <a:rPr lang="de-CH" dirty="0"/>
              <a:t>wenn </a:t>
            </a:r>
            <a:r>
              <a:rPr lang="de-CH" dirty="0" smtClean="0"/>
              <a:t>man bei </a:t>
            </a:r>
            <a:r>
              <a:rPr lang="de-CH" dirty="0"/>
              <a:t>jedem der drei Sporttests ans Limit geht</a:t>
            </a:r>
            <a:r>
              <a:rPr lang="de-CH" dirty="0" smtClean="0"/>
              <a:t>.</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31</a:t>
            </a:fld>
            <a:endParaRPr lang="de-CH"/>
          </a:p>
        </p:txBody>
      </p:sp>
    </p:spTree>
    <p:extLst>
      <p:ext uri="{BB962C8B-B14F-4D97-AF65-F5344CB8AC3E}">
        <p14:creationId xmlns:p14="http://schemas.microsoft.com/office/powerpoint/2010/main" val="271782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dirty="0" smtClean="0"/>
              <a:t>Der</a:t>
            </a:r>
            <a:r>
              <a:rPr lang="de-CH" baseline="0" dirty="0" smtClean="0"/>
              <a:t> menschliche Körper passt sich den Belastungen an, welchen er ausgesetzt wird – egal in welchem Alter.</a:t>
            </a:r>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3</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Training ist das systematische</a:t>
            </a:r>
            <a:r>
              <a:rPr lang="de-CH" baseline="0" dirty="0" smtClean="0"/>
              <a:t> Durchführen sportlicher Übungen;</a:t>
            </a:r>
          </a:p>
          <a:p>
            <a:r>
              <a:rPr lang="de-CH" baseline="0" dirty="0" smtClean="0"/>
              <a:t>Diese Übungen führen zu physischen und psychischen Anpassungsreaktionen, welche (bei richtiger Durchführung) zur Erhöhung der sportlichen Leistungsfähigkeit führt.</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4</a:t>
            </a:fld>
            <a:endParaRPr lang="de-CH"/>
          </a:p>
        </p:txBody>
      </p:sp>
    </p:spTree>
    <p:extLst>
      <p:ext uri="{BB962C8B-B14F-4D97-AF65-F5344CB8AC3E}">
        <p14:creationId xmlns:p14="http://schemas.microsoft.com/office/powerpoint/2010/main" val="266675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0975" indent="-180975"/>
            <a:r>
              <a:rPr lang="de-CH" dirty="0" smtClean="0"/>
              <a:t>Die</a:t>
            </a:r>
            <a:r>
              <a:rPr lang="de-CH" baseline="0" dirty="0" smtClean="0"/>
              <a:t> sportliche Leistungsfähigkeit wird von einer Vielzahl von Komponenten bestimmt. </a:t>
            </a:r>
          </a:p>
          <a:p>
            <a:pPr marL="180975" indent="-180975"/>
            <a:r>
              <a:rPr lang="de-CH" baseline="0" dirty="0" smtClean="0"/>
              <a:t>Die einzelnen Komponenten stehen in einem engen Beziehungsgeflecht zueinander.</a:t>
            </a:r>
          </a:p>
          <a:p>
            <a:pPr marL="180975" indent="-180975"/>
            <a:r>
              <a:rPr lang="de-CH" baseline="0" dirty="0" smtClean="0"/>
              <a:t>Im Folgenden werden wir uns mit den </a:t>
            </a:r>
            <a:r>
              <a:rPr lang="de-CH" i="1" baseline="0" dirty="0" smtClean="0"/>
              <a:t>konditionellen Fähigkeiten </a:t>
            </a:r>
            <a:r>
              <a:rPr lang="de-CH" baseline="0" dirty="0" smtClean="0"/>
              <a:t>befassen.</a:t>
            </a: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5</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Die konditionellen Fähigkeiten stellen einen Teilbereich</a:t>
            </a:r>
            <a:r>
              <a:rPr lang="de-CH" baseline="0" dirty="0" smtClean="0"/>
              <a:t> der sportlichen Leistungsfähigkeit dar;</a:t>
            </a:r>
          </a:p>
          <a:p>
            <a:r>
              <a:rPr lang="de-CH" baseline="0" dirty="0" smtClean="0"/>
              <a:t>Die konditionellen Fähigkeiten sind: Kraft, Ausdauer, Schnelligkeit und Beweglichkeit;</a:t>
            </a:r>
          </a:p>
          <a:p>
            <a:r>
              <a:rPr lang="de-CH" baseline="0" dirty="0" smtClean="0"/>
              <a:t>Kraftausdauer, Schnelligkeitsausdauer und Schnellkraft sind Mischformen der konditionellen Fähigkeiten.</a:t>
            </a:r>
          </a:p>
          <a:p>
            <a:endParaRPr lang="de-CH" baseline="0" dirty="0" smtClean="0"/>
          </a:p>
          <a:p>
            <a:r>
              <a:rPr lang="de-CH" dirty="0" smtClean="0"/>
              <a:t>Fokus der Sporteinheiten</a:t>
            </a:r>
            <a:r>
              <a:rPr lang="de-CH" baseline="0" dirty="0" smtClean="0"/>
              <a:t> in der Armee</a:t>
            </a:r>
            <a:r>
              <a:rPr lang="de-CH" dirty="0" smtClean="0"/>
              <a:t> liegen</a:t>
            </a:r>
            <a:r>
              <a:rPr lang="de-CH" baseline="0" dirty="0" smtClean="0"/>
              <a:t> vor allem auf der Verbesserung der Kraft- und Ausdauerleistungsfähigkeit.</a:t>
            </a:r>
          </a:p>
          <a:p>
            <a:r>
              <a:rPr lang="de-CH" baseline="0" dirty="0" smtClean="0"/>
              <a:t>Hierzu folgt ein kurzer Theorieblock</a:t>
            </a:r>
          </a:p>
          <a:p>
            <a:r>
              <a:rPr lang="de-CH" baseline="0" dirty="0" smtClean="0"/>
              <a:t>In einem ersten Schritt widmen wir uns dem Themenbereich «Kraft»</a:t>
            </a:r>
            <a:endParaRPr lang="de-CH" dirty="0" smtClean="0"/>
          </a:p>
          <a:p>
            <a:pPr marL="0" indent="0">
              <a:buNone/>
            </a:pPr>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6</a:t>
            </a:fld>
            <a:endParaRPr lang="de-CH"/>
          </a:p>
        </p:txBody>
      </p:sp>
    </p:spTree>
    <p:extLst>
      <p:ext uri="{BB962C8B-B14F-4D97-AF65-F5344CB8AC3E}">
        <p14:creationId xmlns:p14="http://schemas.microsoft.com/office/powerpoint/2010/main" val="373407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7</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de-CH" b="0" dirty="0" smtClean="0">
                <a:solidFill>
                  <a:srgbClr val="FF0000"/>
                </a:solidFill>
              </a:rPr>
              <a:t>Der Fokus in der militärischen Ausbildung liegt auf</a:t>
            </a:r>
            <a:r>
              <a:rPr lang="de-CH" b="0" baseline="0" dirty="0" smtClean="0">
                <a:solidFill>
                  <a:srgbClr val="FF0000"/>
                </a:solidFill>
              </a:rPr>
              <a:t> der Verbesserung der Maximalkraft und der Kraftausdauer</a:t>
            </a:r>
            <a:endParaRPr lang="de-CH" b="0" dirty="0" smtClean="0">
              <a:solidFill>
                <a:srgbClr val="FF0000"/>
              </a:solidFill>
            </a:endParaRPr>
          </a:p>
          <a:p>
            <a:pPr marL="0" indent="0">
              <a:buNone/>
              <a:defRPr/>
            </a:pPr>
            <a:endParaRPr lang="de-CH" u="sng" dirty="0" smtClean="0"/>
          </a:p>
          <a:p>
            <a:pPr marL="0" indent="0">
              <a:buNone/>
              <a:defRPr/>
            </a:pPr>
            <a:r>
              <a:rPr lang="de-CH" i="1" u="sng" dirty="0" smtClean="0"/>
              <a:t>Maximalkraft</a:t>
            </a:r>
          </a:p>
          <a:p>
            <a:pPr marL="171450" indent="-171450">
              <a:buFont typeface="Arial" panose="020B0604020202020204" pitchFamily="34" charset="0"/>
              <a:buChar char="•"/>
              <a:defRPr/>
            </a:pPr>
            <a:r>
              <a:rPr lang="de-CH" i="1" dirty="0" smtClean="0"/>
              <a:t>Sie ist die grösstmögliche Kraft, die ein Muskel oder eine Muskelgruppe bei maximaler willkürlicher Aktivität entfalten kann.</a:t>
            </a:r>
          </a:p>
          <a:p>
            <a:pPr marL="171450" indent="-171450">
              <a:buFont typeface="Arial" panose="020B0604020202020204" pitchFamily="34" charset="0"/>
              <a:buChar char="•"/>
              <a:defRPr/>
            </a:pPr>
            <a:r>
              <a:rPr lang="de-CH" i="1" dirty="0" smtClean="0"/>
              <a:t>Relative Maximalkraft: Kraft im Verhältnis zur Körpermasse. Ist vor allem in jenen Sportarten entscheidend, in denen die Körpermasse getragen und beschleunigt werden muss (z.B. Klettern, Kunstturnen, Laufen, Skispringen) bzw. bei Sportarten mit Gewichtsklassen.</a:t>
            </a:r>
          </a:p>
          <a:p>
            <a:pPr>
              <a:buFont typeface="Arial" panose="020B0604020202020204" pitchFamily="34" charset="0"/>
              <a:buNone/>
              <a:defRPr/>
            </a:pPr>
            <a:endParaRPr lang="de-CH" i="1" dirty="0" smtClean="0"/>
          </a:p>
          <a:p>
            <a:pPr>
              <a:buFont typeface="Arial" panose="020B0604020202020204" pitchFamily="34" charset="0"/>
              <a:buNone/>
              <a:defRPr/>
            </a:pPr>
            <a:r>
              <a:rPr lang="de-CH" i="1" u="sng" dirty="0" smtClean="0"/>
              <a:t>Kraftausdauer</a:t>
            </a:r>
          </a:p>
          <a:p>
            <a:pPr marL="171450" indent="-171450">
              <a:buFont typeface="Arial" panose="020B0604020202020204" pitchFamily="34" charset="0"/>
              <a:buChar char="•"/>
              <a:defRPr/>
            </a:pPr>
            <a:r>
              <a:rPr lang="de-CH" i="1" dirty="0" smtClean="0"/>
              <a:t>Ist die Widerstandsfähigkeit gegenüber Ermüdung bei längerer Belastungszeit.</a:t>
            </a:r>
          </a:p>
          <a:p>
            <a:pPr marL="171450" indent="-171450">
              <a:buFont typeface="Arial" panose="020B0604020202020204" pitchFamily="34" charset="0"/>
              <a:buChar char="•"/>
              <a:defRPr/>
            </a:pPr>
            <a:r>
              <a:rPr lang="de-CH" i="1" dirty="0" smtClean="0"/>
              <a:t>Gehört zu den Ausdauer-Fähigkeiten.</a:t>
            </a:r>
          </a:p>
          <a:p>
            <a:pPr marL="171450" indent="-171450">
              <a:buFont typeface="Arial" panose="020B0604020202020204" pitchFamily="34" charset="0"/>
              <a:buChar char="•"/>
              <a:defRPr/>
            </a:pPr>
            <a:r>
              <a:rPr lang="de-CH" i="1" dirty="0" smtClean="0"/>
              <a:t>Es wird zwischen aerober und anaerober Kraftausdauer unterschieden.</a:t>
            </a:r>
          </a:p>
          <a:p>
            <a:pPr marL="171450" indent="-171450">
              <a:buFont typeface="Arial" panose="020B0604020202020204" pitchFamily="34" charset="0"/>
              <a:buChar char="•"/>
              <a:defRPr/>
            </a:pPr>
            <a:endParaRPr lang="de-CH" i="1" dirty="0" smtClean="0"/>
          </a:p>
          <a:p>
            <a:pPr>
              <a:buFont typeface="Arial" panose="020B0604020202020204" pitchFamily="34" charset="0"/>
              <a:buNone/>
              <a:defRPr/>
            </a:pPr>
            <a:r>
              <a:rPr lang="de-CH" i="1" u="sng" dirty="0" smtClean="0"/>
              <a:t>Schnellkraft</a:t>
            </a:r>
          </a:p>
          <a:p>
            <a:pPr marL="171450" indent="-171450">
              <a:buFont typeface="Arial" panose="020B0604020202020204" pitchFamily="34" charset="0"/>
              <a:buChar char="•"/>
              <a:defRPr/>
            </a:pPr>
            <a:r>
              <a:rPr lang="de-CH" i="1" dirty="0" smtClean="0"/>
              <a:t>Ist die Fähigkeit, in kurzer Zeit gegen mittlere Wiederstände möglichst viel Kraft zu entwickeln.</a:t>
            </a:r>
          </a:p>
          <a:p>
            <a:pPr marL="171450" indent="-171450">
              <a:buFont typeface="Arial" panose="020B0604020202020204" pitchFamily="34" charset="0"/>
              <a:buChar char="•"/>
              <a:defRPr/>
            </a:pPr>
            <a:endParaRPr lang="de-CH" i="1" dirty="0" smtClean="0"/>
          </a:p>
          <a:p>
            <a:pPr>
              <a:buFont typeface="Arial" panose="020B0604020202020204" pitchFamily="34" charset="0"/>
              <a:buNone/>
              <a:defRPr/>
            </a:pPr>
            <a:r>
              <a:rPr lang="de-CH" i="1" u="sng" dirty="0" smtClean="0"/>
              <a:t>Reaktivkraft</a:t>
            </a:r>
          </a:p>
          <a:p>
            <a:pPr marL="171450" indent="-171450">
              <a:buFont typeface="Arial" panose="020B0604020202020204" pitchFamily="34" charset="0"/>
              <a:buChar char="•"/>
              <a:defRPr/>
            </a:pPr>
            <a:r>
              <a:rPr lang="de-CH" i="1" dirty="0" smtClean="0"/>
              <a:t>Ist die Fähigkeit, in einem Dehnungs-Verkürzungs-Zyklus einen hohen Kraftimpuls zu realisieren. </a:t>
            </a:r>
          </a:p>
          <a:p>
            <a:pPr marL="171450" indent="-171450">
              <a:buFont typeface="Arial" panose="020B0604020202020204" pitchFamily="34" charset="0"/>
              <a:buChar char="•"/>
              <a:defRPr/>
            </a:pPr>
            <a:r>
              <a:rPr lang="de-CH" i="1" dirty="0" smtClean="0"/>
              <a:t>Im Alltag und im Sport arbeiten die Muskeln sehr häufig reaktiv, das heisst, zuerst bremsend oder dämpfend (dynamisch exzentrisch) und dann beschleunigend (dynamisch konzentrisch)</a:t>
            </a:r>
          </a:p>
          <a:p>
            <a:pPr marL="171450" indent="-171450">
              <a:buFont typeface="Arial" panose="020B0604020202020204" pitchFamily="34" charset="0"/>
              <a:buChar char="•"/>
              <a:defRPr/>
            </a:pPr>
            <a:endParaRPr lang="de-CH" i="1" dirty="0" smtClean="0"/>
          </a:p>
          <a:p>
            <a:pPr>
              <a:buFont typeface="Arial" panose="020B0604020202020204" pitchFamily="34" charset="0"/>
              <a:buNone/>
              <a:defRPr/>
            </a:pPr>
            <a:r>
              <a:rPr lang="de-CH" i="1" u="sng" dirty="0" smtClean="0"/>
              <a:t>Explosivkraft</a:t>
            </a:r>
          </a:p>
          <a:p>
            <a:pPr marL="171450" indent="-171450">
              <a:buFont typeface="Arial" panose="020B0604020202020204" pitchFamily="34" charset="0"/>
              <a:buChar char="•"/>
              <a:defRPr/>
            </a:pPr>
            <a:r>
              <a:rPr lang="de-CH" i="1" dirty="0" smtClean="0"/>
              <a:t>Komponente der Schnellkraft</a:t>
            </a:r>
          </a:p>
          <a:p>
            <a:pPr marL="171450" indent="-171450">
              <a:buFont typeface="Arial" panose="020B0604020202020204" pitchFamily="34" charset="0"/>
              <a:buChar char="•"/>
              <a:defRPr/>
            </a:pPr>
            <a:r>
              <a:rPr lang="de-CH" i="1" dirty="0" smtClean="0"/>
              <a:t>Äussert sich in der Fähigkeit, einen schnellen Anstieg des Kraftwertes zu realisieren.</a:t>
            </a:r>
          </a:p>
          <a:p>
            <a:pPr marL="171450" indent="-171450">
              <a:buFont typeface="Arial" panose="020B0604020202020204" pitchFamily="34" charset="0"/>
              <a:buChar char="•"/>
              <a:defRPr/>
            </a:pPr>
            <a:r>
              <a:rPr lang="de-CH" i="1" dirty="0" smtClean="0"/>
              <a:t>Ist entscheidend, wenn es darum geht, in sehr kurzer zeit möglichst viel Wirkung zu erzielen (Absprung im Weit- und Hochsprung, Würfe in der Leichtathletik oder im Judo, Angriffe im Karate- und Boxsport)</a:t>
            </a:r>
          </a:p>
          <a:p>
            <a:pPr marL="171450" indent="-171450">
              <a:buFont typeface="Arial" panose="020B0604020202020204" pitchFamily="34" charset="0"/>
              <a:buChar char="•"/>
              <a:defRPr/>
            </a:pPr>
            <a:endParaRPr lang="de-CH" i="1" dirty="0" smtClean="0"/>
          </a:p>
          <a:p>
            <a:pPr>
              <a:buFont typeface="Arial" panose="020B0604020202020204" pitchFamily="34" charset="0"/>
              <a:buNone/>
              <a:defRPr/>
            </a:pPr>
            <a:r>
              <a:rPr lang="de-CH" i="1" u="sng" dirty="0" smtClean="0"/>
              <a:t>Startkraft</a:t>
            </a:r>
          </a:p>
          <a:p>
            <a:pPr marL="171450" indent="-171450">
              <a:buFont typeface="Arial" panose="020B0604020202020204" pitchFamily="34" charset="0"/>
              <a:buChar char="•"/>
              <a:defRPr/>
            </a:pPr>
            <a:r>
              <a:rPr lang="de-CH" i="1" dirty="0" smtClean="0"/>
              <a:t>Komponente der Schnellkraft</a:t>
            </a:r>
          </a:p>
          <a:p>
            <a:pPr marL="171450" indent="-171450">
              <a:buFont typeface="Arial" panose="020B0604020202020204" pitchFamily="34" charset="0"/>
              <a:buChar char="•"/>
              <a:defRPr/>
            </a:pPr>
            <a:r>
              <a:rPr lang="de-CH" i="1" dirty="0" smtClean="0"/>
              <a:t>Äussert sich in der Fähigkeit, bei Kontraktionsbeginn innerhalb von 30 Millisekunden einen hohen Kraftwert zu erreichen.</a:t>
            </a:r>
          </a:p>
          <a:p>
            <a:pPr marL="171450" indent="-171450">
              <a:buFont typeface="Arial" panose="020B0604020202020204" pitchFamily="34" charset="0"/>
              <a:buChar char="•"/>
              <a:defRPr/>
            </a:pPr>
            <a:r>
              <a:rPr lang="de-CH" i="1" dirty="0" smtClean="0"/>
              <a:t>Ist entscheidend bei </a:t>
            </a:r>
            <a:r>
              <a:rPr lang="de-CH" i="1" dirty="0" err="1" smtClean="0"/>
              <a:t>Misstritten</a:t>
            </a:r>
            <a:r>
              <a:rPr lang="de-CH" i="1" dirty="0" smtClean="0"/>
              <a:t>, und wenn einem Gegner keine Gelegenheit zum Reagieren gelassen werden darf (Überraschende Aktionen beim Fechten, Boxen, Ringen, Judo und bei Finten in den Spielsportarten</a:t>
            </a:r>
          </a:p>
          <a:p>
            <a:pPr marL="0" indent="0">
              <a:buNone/>
            </a:pPr>
            <a:endParaRPr lang="de-CH" i="1"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8</a:t>
            </a:fld>
            <a:endParaRPr lang="de-CH"/>
          </a:p>
        </p:txBody>
      </p:sp>
    </p:spTree>
    <p:extLst>
      <p:ext uri="{BB962C8B-B14F-4D97-AF65-F5344CB8AC3E}">
        <p14:creationId xmlns:p14="http://schemas.microsoft.com/office/powerpoint/2010/main" val="224674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sz="quarter" idx="10"/>
          </p:nvPr>
        </p:nvSpPr>
        <p:spPr/>
        <p:txBody>
          <a:bodyPr/>
          <a:lstStyle/>
          <a:p>
            <a:pPr>
              <a:defRPr/>
            </a:pPr>
            <a:r>
              <a:rPr lang="de-DE" smtClean="0"/>
              <a:t>Stand TT.MM.JJ</a:t>
            </a:r>
            <a:endParaRPr lang="fr-CH"/>
          </a:p>
        </p:txBody>
      </p:sp>
      <p:sp>
        <p:nvSpPr>
          <p:cNvPr id="5" name="Kopfzeilenplatzhalter 4"/>
          <p:cNvSpPr>
            <a:spLocks noGrp="1"/>
          </p:cNvSpPr>
          <p:nvPr>
            <p:ph type="hdr" sz="quarter" idx="11"/>
          </p:nvPr>
        </p:nvSpPr>
        <p:spPr/>
        <p:txBody>
          <a:bodyPr/>
          <a:lstStyle/>
          <a:p>
            <a:pPr>
              <a:defRPr/>
            </a:pPr>
            <a:r>
              <a:rPr lang="fr-CH" smtClean="0"/>
              <a:t>Bezeichnung des Anlasses mit Datum bzw Geschäft / Vorhaben</a:t>
            </a:r>
            <a:endParaRPr lang="fr-CH"/>
          </a:p>
        </p:txBody>
      </p:sp>
      <p:sp>
        <p:nvSpPr>
          <p:cNvPr id="6" name="Fußzeilenplatzhalter 5"/>
          <p:cNvSpPr>
            <a:spLocks noGrp="1"/>
          </p:cNvSpPr>
          <p:nvPr>
            <p:ph type="ftr" sz="quarter" idx="12"/>
          </p:nvPr>
        </p:nvSpPr>
        <p:spPr/>
        <p:txBody>
          <a:bodyPr/>
          <a:lstStyle/>
          <a:p>
            <a:pPr>
              <a:defRPr/>
            </a:pPr>
            <a:r>
              <a:rPr lang="de-CH" smtClean="0"/>
              <a:t>Referent oder Herausgeber</a:t>
            </a:r>
            <a:endParaRPr lang="de-CH"/>
          </a:p>
        </p:txBody>
      </p:sp>
      <p:sp>
        <p:nvSpPr>
          <p:cNvPr id="7" name="Foliennummernplatzhalter 6"/>
          <p:cNvSpPr>
            <a:spLocks noGrp="1"/>
          </p:cNvSpPr>
          <p:nvPr>
            <p:ph type="sldNum" sz="quarter" idx="13"/>
          </p:nvPr>
        </p:nvSpPr>
        <p:spPr/>
        <p:txBody>
          <a:bodyPr/>
          <a:lstStyle/>
          <a:p>
            <a:pPr>
              <a:defRPr/>
            </a:pPr>
            <a:fld id="{92E78508-2330-44A4-85A5-1B569C089F1A}" type="slidenum">
              <a:rPr lang="de-CH" smtClean="0"/>
              <a:pPr>
                <a:defRPr/>
              </a:pPr>
              <a:t>9</a:t>
            </a:fld>
            <a:endParaRPr lang="de-CH"/>
          </a:p>
        </p:txBody>
      </p:sp>
    </p:spTree>
    <p:extLst>
      <p:ext uri="{BB962C8B-B14F-4D97-AF65-F5344CB8AC3E}">
        <p14:creationId xmlns:p14="http://schemas.microsoft.com/office/powerpoint/2010/main" val="2246745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ext Box 32"/>
          <p:cNvSpPr txBox="1">
            <a:spLocks noChangeArrowheads="1"/>
          </p:cNvSpPr>
          <p:nvPr/>
        </p:nvSpPr>
        <p:spPr bwMode="auto">
          <a:xfrm>
            <a:off x="4560888" y="354013"/>
            <a:ext cx="1327286" cy="27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spcBef>
                <a:spcPct val="100000"/>
              </a:spcBef>
            </a:pPr>
            <a:r>
              <a:rPr lang="de-CH" altLang="de-DE" sz="900" b="1" dirty="0" smtClean="0"/>
              <a:t>Schweizer </a:t>
            </a:r>
            <a:r>
              <a:rPr lang="de-CH" altLang="de-DE" sz="900" b="1" dirty="0"/>
              <a:t>Armee</a:t>
            </a:r>
          </a:p>
          <a:p>
            <a:pPr algn="l">
              <a:lnSpc>
                <a:spcPct val="45000"/>
              </a:lnSpc>
              <a:spcBef>
                <a:spcPct val="50000"/>
              </a:spcBef>
            </a:pPr>
            <a:r>
              <a:rPr lang="de-CH" altLang="de-DE" sz="900" dirty="0" smtClean="0"/>
              <a:t>Heer – </a:t>
            </a:r>
            <a:r>
              <a:rPr lang="de-CH" altLang="de-DE" sz="900" dirty="0" err="1" smtClean="0"/>
              <a:t>Komp</a:t>
            </a:r>
            <a:r>
              <a:rPr lang="de-CH" altLang="de-DE" sz="900" dirty="0" smtClean="0"/>
              <a:t> Zen Sport A</a:t>
            </a:r>
            <a:endParaRPr lang="de-CH" altLang="de-DE" sz="900" dirty="0"/>
          </a:p>
        </p:txBody>
      </p:sp>
      <p:pic>
        <p:nvPicPr>
          <p:cNvPr id="3" name="Picture 37" descr="Logo_CMYK_p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873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44101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88163" y="279400"/>
            <a:ext cx="1873250" cy="588645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268413" y="279400"/>
            <a:ext cx="5467350" cy="5886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9850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abelle">
    <p:spTree>
      <p:nvGrpSpPr>
        <p:cNvPr id="1" name=""/>
        <p:cNvGrpSpPr/>
        <p:nvPr/>
      </p:nvGrpSpPr>
      <p:grpSpPr>
        <a:xfrm>
          <a:off x="0" y="0"/>
          <a:ext cx="0" cy="0"/>
          <a:chOff x="0" y="0"/>
          <a:chExt cx="0" cy="0"/>
        </a:xfrm>
      </p:grpSpPr>
      <p:sp>
        <p:nvSpPr>
          <p:cNvPr id="3" name="Tabellenplatzhalter 2"/>
          <p:cNvSpPr>
            <a:spLocks noGrp="1"/>
          </p:cNvSpPr>
          <p:nvPr>
            <p:ph type="tbl" idx="1"/>
          </p:nvPr>
        </p:nvSpPr>
        <p:spPr>
          <a:xfrm>
            <a:off x="1285875" y="1449388"/>
            <a:ext cx="7475538" cy="4716462"/>
          </a:xfrm>
        </p:spPr>
        <p:txBody>
          <a:bodyPr/>
          <a:lstStyle/>
          <a:p>
            <a:pPr lvl="0"/>
            <a:endParaRPr lang="de-CH" noProof="0" dirty="0" smtClean="0"/>
          </a:p>
        </p:txBody>
      </p:sp>
      <p:sp>
        <p:nvSpPr>
          <p:cNvPr id="5" name="Titel 4"/>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123298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1268413" y="279400"/>
            <a:ext cx="7461250" cy="989013"/>
          </a:xfrm>
        </p:spPr>
        <p:txBody>
          <a:bodyPr/>
          <a:lstStyle/>
          <a:p>
            <a:r>
              <a:rPr lang="de-DE" smtClean="0"/>
              <a:t>Titelmasterformat durch Klicken bearbeiten</a:t>
            </a:r>
            <a:endParaRPr lang="de-CH"/>
          </a:p>
        </p:txBody>
      </p:sp>
      <p:sp>
        <p:nvSpPr>
          <p:cNvPr id="3" name="SmartArt-Platzhalter 2"/>
          <p:cNvSpPr>
            <a:spLocks noGrp="1"/>
          </p:cNvSpPr>
          <p:nvPr>
            <p:ph type="dgm" idx="1"/>
          </p:nvPr>
        </p:nvSpPr>
        <p:spPr>
          <a:xfrm>
            <a:off x="1285875" y="1449388"/>
            <a:ext cx="7475538" cy="4716462"/>
          </a:xfrm>
        </p:spPr>
        <p:txBody>
          <a:bodyPr/>
          <a:lstStyle/>
          <a:p>
            <a:pPr lvl="0"/>
            <a:endParaRPr lang="de-CH" noProof="0" smtClean="0"/>
          </a:p>
        </p:txBody>
      </p:sp>
    </p:spTree>
    <p:extLst>
      <p:ext uri="{BB962C8B-B14F-4D97-AF65-F5344CB8AC3E}">
        <p14:creationId xmlns:p14="http://schemas.microsoft.com/office/powerpoint/2010/main" val="4118004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257241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54722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1285875" y="1449388"/>
            <a:ext cx="3660775"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99050" y="1449388"/>
            <a:ext cx="3662363"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64525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38476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extLst>
      <p:ext uri="{BB962C8B-B14F-4D97-AF65-F5344CB8AC3E}">
        <p14:creationId xmlns:p14="http://schemas.microsoft.com/office/powerpoint/2010/main" val="273563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00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26165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3903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5"/>
          <p:cNvSpPr txBox="1">
            <a:spLocks noChangeArrowheads="1"/>
          </p:cNvSpPr>
          <p:nvPr/>
        </p:nvSpPr>
        <p:spPr bwMode="auto">
          <a:xfrm>
            <a:off x="533400" y="3048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spcBef>
                <a:spcPct val="50000"/>
              </a:spcBef>
            </a:pPr>
            <a:endParaRPr lang="en-CA" altLang="de-DE" sz="2400"/>
          </a:p>
        </p:txBody>
      </p:sp>
      <p:sp>
        <p:nvSpPr>
          <p:cNvPr id="1027" name="Rectangle 27"/>
          <p:cNvSpPr>
            <a:spLocks noGrp="1" noChangeArrowheads="1"/>
          </p:cNvSpPr>
          <p:nvPr>
            <p:ph type="title"/>
          </p:nvPr>
        </p:nvSpPr>
        <p:spPr bwMode="auto">
          <a:xfrm>
            <a:off x="1268413" y="279400"/>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SU FGG 3</a:t>
            </a:r>
            <a:endParaRPr lang="en-GB" altLang="de-DE" smtClean="0"/>
          </a:p>
        </p:txBody>
      </p:sp>
      <p:sp>
        <p:nvSpPr>
          <p:cNvPr id="1028" name="Rectangle 28"/>
          <p:cNvSpPr>
            <a:spLocks noGrp="1" noChangeArrowheads="1"/>
          </p:cNvSpPr>
          <p:nvPr>
            <p:ph type="body" idx="1"/>
          </p:nvPr>
        </p:nvSpPr>
        <p:spPr bwMode="auto">
          <a:xfrm>
            <a:off x="1285875" y="1449388"/>
            <a:ext cx="74755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dirty="0" smtClean="0"/>
              <a:t>Klicken Sie, um die Formate des Vorlagentextes zu bearbeiten</a:t>
            </a:r>
          </a:p>
          <a:p>
            <a:pPr lvl="1"/>
            <a:r>
              <a:rPr lang="en-GB" altLang="de-DE" dirty="0" err="1" smtClean="0"/>
              <a:t>Zweite</a:t>
            </a:r>
            <a:r>
              <a:rPr lang="en-GB" altLang="de-DE" dirty="0" smtClean="0"/>
              <a:t> </a:t>
            </a:r>
            <a:r>
              <a:rPr lang="en-GB" altLang="de-DE" dirty="0" err="1" smtClean="0"/>
              <a:t>Ebene</a:t>
            </a:r>
            <a:endParaRPr lang="en-GB" altLang="de-DE" dirty="0" smtClean="0"/>
          </a:p>
          <a:p>
            <a:pPr lvl="2"/>
            <a:r>
              <a:rPr lang="en-GB" altLang="de-DE" dirty="0" err="1" smtClean="0"/>
              <a:t>Dritte</a:t>
            </a:r>
            <a:r>
              <a:rPr lang="en-GB" altLang="de-DE" dirty="0" smtClean="0"/>
              <a:t> </a:t>
            </a:r>
            <a:r>
              <a:rPr lang="en-GB" altLang="de-DE" dirty="0" err="1" smtClean="0"/>
              <a:t>Ebene</a:t>
            </a:r>
            <a:endParaRPr lang="en-GB" altLang="de-DE" dirty="0" smtClean="0"/>
          </a:p>
          <a:p>
            <a:pPr lvl="3"/>
            <a:r>
              <a:rPr lang="en-GB" altLang="de-DE" dirty="0" err="1" smtClean="0"/>
              <a:t>Vierte</a:t>
            </a:r>
            <a:r>
              <a:rPr lang="en-GB" altLang="de-DE" dirty="0" smtClean="0"/>
              <a:t> </a:t>
            </a:r>
            <a:r>
              <a:rPr lang="en-GB" altLang="de-DE" dirty="0" err="1" smtClean="0"/>
              <a:t>Ebene</a:t>
            </a:r>
            <a:endParaRPr lang="en-GB" altLang="de-DE" dirty="0" smtClean="0"/>
          </a:p>
        </p:txBody>
      </p:sp>
      <p:sp>
        <p:nvSpPr>
          <p:cNvPr id="1029" name="Text Box 33"/>
          <p:cNvSpPr txBox="1">
            <a:spLocks noChangeArrowheads="1"/>
          </p:cNvSpPr>
          <p:nvPr/>
        </p:nvSpPr>
        <p:spPr bwMode="auto">
          <a:xfrm>
            <a:off x="8564563" y="6456363"/>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r"/>
            <a:fld id="{94AD3007-52EA-4A01-8BB4-EFD72DEDB38E}" type="slidenum">
              <a:rPr lang="de-CH" altLang="de-DE" sz="900"/>
              <a:pPr algn="r"/>
              <a:t>‹Nr.›</a:t>
            </a:fld>
            <a:endParaRPr lang="de-CH" altLang="de-DE" sz="900"/>
          </a:p>
        </p:txBody>
      </p:sp>
      <p:sp>
        <p:nvSpPr>
          <p:cNvPr id="1030" name="AutoShape 34"/>
          <p:cNvSpPr>
            <a:spLocks noChangeArrowheads="1"/>
          </p:cNvSpPr>
          <p:nvPr/>
        </p:nvSpPr>
        <p:spPr bwMode="auto">
          <a:xfrm>
            <a:off x="1235075" y="6402388"/>
            <a:ext cx="1010828" cy="194756"/>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r>
              <a:rPr lang="de-CH" altLang="de-DE" sz="900" b="1" dirty="0"/>
              <a:t>Schweizer </a:t>
            </a:r>
            <a:r>
              <a:rPr lang="de-CH" altLang="de-DE" sz="900" b="1" dirty="0" smtClean="0"/>
              <a:t>Armee</a:t>
            </a:r>
            <a:endParaRPr lang="de-CH" altLang="de-DE" sz="900" b="1" dirty="0"/>
          </a:p>
        </p:txBody>
      </p:sp>
      <p:pic>
        <p:nvPicPr>
          <p:cNvPr id="1031" name="Picture 39" descr="Logo_col_wappe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363" y="390525"/>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40"/>
          <p:cNvSpPr>
            <a:spLocks noChangeShapeType="1"/>
          </p:cNvSpPr>
          <p:nvPr/>
        </p:nvSpPr>
        <p:spPr bwMode="auto">
          <a:xfrm flipH="1">
            <a:off x="1287463" y="6384925"/>
            <a:ext cx="7496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9" name="AutoShape 34"/>
          <p:cNvSpPr>
            <a:spLocks noChangeArrowheads="1"/>
          </p:cNvSpPr>
          <p:nvPr/>
        </p:nvSpPr>
        <p:spPr bwMode="auto">
          <a:xfrm>
            <a:off x="4280130" y="6396565"/>
            <a:ext cx="1533599" cy="389513"/>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l"/>
            <a:r>
              <a:rPr lang="de-CH" altLang="de-DE" sz="900" b="0" dirty="0" smtClean="0">
                <a:solidFill>
                  <a:schemeClr val="tx2"/>
                </a:solidFill>
              </a:rPr>
              <a:t>Einführung Sportausbildung</a:t>
            </a:r>
          </a:p>
          <a:p>
            <a:pPr algn="l"/>
            <a:endParaRPr lang="de-CH" altLang="de-DE" sz="900" dirty="0"/>
          </a:p>
        </p:txBody>
      </p:sp>
    </p:spTree>
  </p:cSld>
  <p:clrMap bg1="lt1" tx1="dk1" bg2="lt2" tx2="dk2" accent1="accent1" accent2="accent2" accent3="accent3" accent4="accent4" accent5="accent5" accent6="accent6" hlink="hlink" folHlink="folHlink"/>
  <p:sldLayoutIdLst>
    <p:sldLayoutId id="2147483795"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google.ch/url?sa=i&amp;rct=j&amp;q=&amp;esrc=s&amp;source=images&amp;cd=&amp;ved=0ahUKEwjE4Le_oJTSAhVBoRQKHTVvBU4QjRwIBw&amp;url=https://www.youtube.com/watch?v%3DRoCan_a9o2U&amp;bvm=bv.147134024,d.d24&amp;psig=AFQjCNEmYq6VPBPi4lveVOlJ_II8v6lOGQ&amp;ust=1487321844172133" TargetMode="External"/><Relationship Id="rId2" Type="http://schemas.openxmlformats.org/officeDocument/2006/relationships/notesSlide" Target="../notesSlides/notesSlide14.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hyperlink" Target="http://www.google.ch/url?sa=i&amp;rct=j&amp;q=&amp;esrc=s&amp;source=images&amp;cd=&amp;cad=rja&amp;uact=8&amp;ved=0ahUKEwifurLanpTSAhUG6RQKHf2qDVAQjRwIBw&amp;url=http://www.onmeda.de/selbsttests/immunsystem_check.html&amp;bvm=bv.147134024,d.d24&amp;psig=AFQjCNHU5F9iJfgeVdGns41wNdAYrNh5-g&amp;ust=1487321552265364" TargetMode="External"/><Relationship Id="rId1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h/url?sa=i&amp;rct=j&amp;q=&amp;esrc=s&amp;source=images&amp;cd=&amp;cad=rja&amp;uact=8&amp;ved=0ahUKEwjTx9X25oXSAhUEVRQKHYZGBkkQjRwIBw&amp;url=http://mogsli.ch/fr/44-trainerhosen&amp;psig=AFQjCNG-qZiVaNtM_Pxa7YV1kn8MsHteSg&amp;ust=1486825443380793" TargetMode="External"/><Relationship Id="rId13" Type="http://schemas.openxmlformats.org/officeDocument/2006/relationships/image" Target="../media/image29.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22.xml"/><Relationship Id="rId16"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www.google.ch/url?sa=i&amp;rct=j&amp;q=&amp;esrc=s&amp;source=images&amp;cd=&amp;cad=rja&amp;uact=8&amp;ved=0ahUKEwjk1YKIhLXRAhWGVRQKHa4cCBYQjRwIBw&amp;url=http://www.ebay.de/itm/Schweizer-Armee-Feldflasche-mit-Alu-Becher-CH-M84-Trinkflasche-mit-Becher-/331542771909&amp;bvm=bv.142059868,d.ZGg&amp;psig=AFQjCNGbpzdOkmtBw6nkvGi9wJQ8VAzkNQ&amp;ust=1484050196819674" TargetMode="External"/><Relationship Id="rId5" Type="http://schemas.openxmlformats.org/officeDocument/2006/relationships/image" Target="../media/image23.png"/><Relationship Id="rId15" Type="http://schemas.openxmlformats.org/officeDocument/2006/relationships/image" Target="../media/image31.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 Id="rId1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gif"/><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70116" y="2348856"/>
            <a:ext cx="7772400" cy="1500187"/>
          </a:xfrm>
        </p:spPr>
        <p:txBody>
          <a:bodyPr/>
          <a:lstStyle/>
          <a:p>
            <a:pPr algn="ctr"/>
            <a:r>
              <a:rPr lang="de-CH" sz="4800" b="1" dirty="0" smtClean="0"/>
              <a:t>Sportausbildung der Armee</a:t>
            </a:r>
            <a:endParaRPr lang="de-CH" sz="4800" b="1" dirty="0"/>
          </a:p>
        </p:txBody>
      </p:sp>
    </p:spTree>
    <p:extLst>
      <p:ext uri="{BB962C8B-B14F-4D97-AF65-F5344CB8AC3E}">
        <p14:creationId xmlns:p14="http://schemas.microsoft.com/office/powerpoint/2010/main" val="876566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Kraft – Wie?</a:t>
            </a:r>
            <a:endParaRPr lang="de-CH" dirty="0"/>
          </a:p>
        </p:txBody>
      </p:sp>
      <p:sp>
        <p:nvSpPr>
          <p:cNvPr id="5" name="Inhaltsplatzhalter 2"/>
          <p:cNvSpPr txBox="1">
            <a:spLocks/>
          </p:cNvSpPr>
          <p:nvPr/>
        </p:nvSpPr>
        <p:spPr bwMode="auto">
          <a:xfrm>
            <a:off x="1268402" y="992799"/>
            <a:ext cx="77041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0" indent="0">
              <a:buFontTx/>
              <a:buNone/>
              <a:defRPr/>
            </a:pPr>
            <a:endParaRPr lang="de-CH" sz="2400" kern="0" dirty="0">
              <a:solidFill>
                <a:srgbClr val="000000"/>
              </a:solidFill>
            </a:endParaRPr>
          </a:p>
          <a:p>
            <a:pPr>
              <a:defRPr/>
            </a:pPr>
            <a:r>
              <a:rPr lang="de-CH" sz="2000" kern="0" dirty="0">
                <a:solidFill>
                  <a:srgbClr val="000000"/>
                </a:solidFill>
              </a:rPr>
              <a:t>Prinzip der optimalen Gestaltung von Belastung und Erholung</a:t>
            </a:r>
            <a:endParaRPr lang="de-CH" sz="2000" b="1" kern="0" dirty="0">
              <a:solidFill>
                <a:srgbClr val="000000"/>
              </a:solidFill>
            </a:endParaRPr>
          </a:p>
          <a:p>
            <a:pPr>
              <a:defRPr/>
            </a:pPr>
            <a:r>
              <a:rPr lang="de-CH" sz="2000" kern="0" dirty="0" smtClean="0">
                <a:solidFill>
                  <a:srgbClr val="000000"/>
                </a:solidFill>
              </a:rPr>
              <a:t>Prinzip der Kontinuität</a:t>
            </a:r>
          </a:p>
          <a:p>
            <a:pPr>
              <a:defRPr/>
            </a:pPr>
            <a:r>
              <a:rPr lang="de-CH" sz="2000" kern="0" dirty="0" smtClean="0">
                <a:solidFill>
                  <a:srgbClr val="000000"/>
                </a:solidFill>
              </a:rPr>
              <a:t>Systematischer Aufbau des </a:t>
            </a:r>
            <a:r>
              <a:rPr lang="de-CH" sz="2000" kern="0" dirty="0">
                <a:solidFill>
                  <a:srgbClr val="000000"/>
                </a:solidFill>
              </a:rPr>
              <a:t>K</a:t>
            </a:r>
            <a:r>
              <a:rPr lang="de-CH" sz="2000" kern="0" dirty="0" smtClean="0">
                <a:solidFill>
                  <a:srgbClr val="000000"/>
                </a:solidFill>
              </a:rPr>
              <a:t>rafttrainings</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177" y="2470128"/>
            <a:ext cx="3887399" cy="182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13" y="2978940"/>
            <a:ext cx="4479415" cy="247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Abb_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4770" y="4059084"/>
            <a:ext cx="3807805" cy="226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980728"/>
            <a:ext cx="8496944" cy="5374832"/>
          </a:xfrm>
        </p:spPr>
        <p:txBody>
          <a:bodyPr>
            <a:normAutofit/>
          </a:bodyPr>
          <a:lstStyle/>
          <a:p>
            <a:pPr>
              <a:buNone/>
            </a:pPr>
            <a:endParaRPr lang="de-CH" sz="1200" dirty="0" smtClean="0"/>
          </a:p>
          <a:p>
            <a:pPr marL="0">
              <a:buNone/>
            </a:pPr>
            <a:endParaRPr lang="de-CH" sz="1500" dirty="0" smtClean="0"/>
          </a:p>
          <a:p>
            <a:pPr marL="0">
              <a:buNone/>
            </a:pPr>
            <a:endParaRPr lang="de-CH" sz="1000" dirty="0" smtClean="0"/>
          </a:p>
          <a:p>
            <a:pPr marL="0">
              <a:buNone/>
            </a:pPr>
            <a:endParaRPr lang="de-CH" sz="1500" dirty="0" smtClean="0"/>
          </a:p>
        </p:txBody>
      </p:sp>
      <p:sp>
        <p:nvSpPr>
          <p:cNvPr id="9" name="Rectangle 3"/>
          <p:cNvSpPr txBox="1">
            <a:spLocks noChangeArrowheads="1"/>
          </p:cNvSpPr>
          <p:nvPr/>
        </p:nvSpPr>
        <p:spPr>
          <a:xfrm>
            <a:off x="633536" y="1292373"/>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 name="Rectangle 3"/>
          <p:cNvSpPr txBox="1">
            <a:spLocks noChangeArrowheads="1"/>
          </p:cNvSpPr>
          <p:nvPr/>
        </p:nvSpPr>
        <p:spPr>
          <a:xfrm>
            <a:off x="451222" y="984994"/>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8" name="AutoShape 8"/>
          <p:cNvSpPr>
            <a:spLocks noChangeArrowheads="1"/>
          </p:cNvSpPr>
          <p:nvPr/>
        </p:nvSpPr>
        <p:spPr bwMode="auto">
          <a:xfrm rot="18000000">
            <a:off x="1494086" y="1957016"/>
            <a:ext cx="1981200" cy="533400"/>
          </a:xfrm>
          <a:prstGeom prst="roundRect">
            <a:avLst>
              <a:gd name="adj" fmla="val 16667"/>
            </a:avLst>
          </a:prstGeom>
          <a:noFill/>
          <a:ln w="12700">
            <a:noFill/>
            <a:round/>
            <a:headEnd/>
            <a:tailEnd/>
          </a:ln>
        </p:spPr>
        <p:txBody>
          <a:bodyPr wrap="none" anchor="ctr"/>
          <a:lstStyle/>
          <a:p>
            <a:pPr algn="ctr" eaLnBrk="0" hangingPunct="0"/>
            <a:r>
              <a:rPr lang="de-CH" sz="2400" dirty="0">
                <a:solidFill>
                  <a:schemeClr val="bg1"/>
                </a:solidFill>
              </a:rPr>
              <a:t>Beweglichkeit</a:t>
            </a:r>
            <a:endParaRPr lang="de-CH" sz="3200" dirty="0">
              <a:solidFill>
                <a:schemeClr val="bg1"/>
              </a:solidFill>
            </a:endParaRPr>
          </a:p>
        </p:txBody>
      </p:sp>
      <p:sp>
        <p:nvSpPr>
          <p:cNvPr id="64" name="Titel 1"/>
          <p:cNvSpPr>
            <a:spLocks noGrp="1"/>
          </p:cNvSpPr>
          <p:nvPr>
            <p:ph type="title"/>
          </p:nvPr>
        </p:nvSpPr>
        <p:spPr>
          <a:xfrm>
            <a:off x="1268412" y="279400"/>
            <a:ext cx="7804188" cy="989013"/>
          </a:xfrm>
        </p:spPr>
        <p:txBody>
          <a:bodyPr/>
          <a:lstStyle/>
          <a:p>
            <a:r>
              <a:rPr lang="de-CH" dirty="0" smtClean="0"/>
              <a:t>Konditionelle Fähigkeiten</a:t>
            </a:r>
            <a:endParaRPr lang="de-CH"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123950"/>
            <a:ext cx="79343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bwMode="auto">
          <a:xfrm>
            <a:off x="451222" y="4599156"/>
            <a:ext cx="2860610" cy="111637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375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Ausdauer – Definition</a:t>
            </a:r>
            <a:endParaRPr lang="de-CH" dirty="0"/>
          </a:p>
        </p:txBody>
      </p:sp>
      <p:sp>
        <p:nvSpPr>
          <p:cNvPr id="4" name="Abgerundetes Rechteck 3"/>
          <p:cNvSpPr/>
          <p:nvPr/>
        </p:nvSpPr>
        <p:spPr bwMode="auto">
          <a:xfrm>
            <a:off x="1151544" y="1172823"/>
            <a:ext cx="7290972" cy="1986141"/>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indent="0" algn="just">
              <a:buNone/>
            </a:pPr>
            <a:r>
              <a:rPr lang="de-CH" sz="2000" dirty="0"/>
              <a:t>Die Ausdauer ist die Fähigkeit, eine gegebene Leistung über einen möglichst langen Zeitraum zu vollbringen. Sie bedeutet auch Ermüdungswiderstandsfähigkeit und ist somit die Basis für eine rasche Wiederherstellungsfähigkeit.</a:t>
            </a:r>
          </a:p>
        </p:txBody>
      </p:sp>
      <p:sp>
        <p:nvSpPr>
          <p:cNvPr id="5" name="Abgerundetes Rechteck 4"/>
          <p:cNvSpPr/>
          <p:nvPr/>
        </p:nvSpPr>
        <p:spPr bwMode="auto">
          <a:xfrm>
            <a:off x="1151544" y="3429000"/>
            <a:ext cx="7290972" cy="2070276"/>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indent="0" algn="just">
              <a:buNone/>
            </a:pPr>
            <a:r>
              <a:rPr lang="de-CH" sz="2000" dirty="0"/>
              <a:t>In den Ausdauersportarten ist sie leistungsbestimmen, und bei allen übrigen Disziplinen ist sie notwendig, um (ausdauernd) trainieren zu können, im Wettkampf erfolgreich zu sein und sich nach körperlichen Belastungen rasch zu erholen.</a:t>
            </a:r>
          </a:p>
        </p:txBody>
      </p:sp>
    </p:spTree>
    <p:extLst>
      <p:ext uri="{BB962C8B-B14F-4D97-AF65-F5344CB8AC3E}">
        <p14:creationId xmlns:p14="http://schemas.microsoft.com/office/powerpoint/2010/main" val="832822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Ausdauer – Erscheinungsformen</a:t>
            </a:r>
            <a:endParaRPr lang="de-CH" dirty="0"/>
          </a:p>
        </p:txBody>
      </p:sp>
      <p:sp>
        <p:nvSpPr>
          <p:cNvPr id="17" name="Text Box 6"/>
          <p:cNvSpPr txBox="1">
            <a:spLocks noChangeArrowheads="1"/>
          </p:cNvSpPr>
          <p:nvPr/>
        </p:nvSpPr>
        <p:spPr bwMode="auto">
          <a:xfrm>
            <a:off x="5267325" y="1628775"/>
            <a:ext cx="3441700" cy="641350"/>
          </a:xfrm>
          <a:prstGeom prst="rect">
            <a:avLst/>
          </a:prstGeom>
          <a:solidFill>
            <a:srgbClr val="FF9933"/>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de-CH" altLang="de-DE" sz="1800" b="1" dirty="0">
                <a:solidFill>
                  <a:schemeClr val="bg1"/>
                </a:solidFill>
                <a:latin typeface="Arial" pitchFamily="34" charset="0"/>
              </a:rPr>
              <a:t>Spezielle Ausdauer</a:t>
            </a:r>
          </a:p>
          <a:p>
            <a:pPr algn="ctr">
              <a:spcBef>
                <a:spcPct val="0"/>
              </a:spcBef>
              <a:buFont typeface="Wingdings" pitchFamily="2" charset="2"/>
              <a:buNone/>
            </a:pPr>
            <a:r>
              <a:rPr lang="de-CH" altLang="de-DE" sz="1800" dirty="0">
                <a:latin typeface="Arial" pitchFamily="34" charset="0"/>
                <a:sym typeface="Wingdings" pitchFamily="2" charset="2"/>
              </a:rPr>
              <a:t>Sportartspezifische Ausdauer</a:t>
            </a:r>
            <a:endParaRPr lang="de-CH" altLang="de-DE" sz="900" dirty="0">
              <a:latin typeface="Arial" pitchFamily="34" charset="0"/>
            </a:endParaRPr>
          </a:p>
        </p:txBody>
      </p:sp>
      <p:sp>
        <p:nvSpPr>
          <p:cNvPr id="18" name="Text Box 7"/>
          <p:cNvSpPr txBox="1">
            <a:spLocks noChangeArrowheads="1"/>
          </p:cNvSpPr>
          <p:nvPr/>
        </p:nvSpPr>
        <p:spPr bwMode="auto">
          <a:xfrm>
            <a:off x="1331913" y="1627188"/>
            <a:ext cx="3656012" cy="641350"/>
          </a:xfrm>
          <a:prstGeom prst="rect">
            <a:avLst/>
          </a:prstGeom>
          <a:solidFill>
            <a:srgbClr val="FF9933"/>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de-CH" altLang="de-DE" sz="1800" b="1">
                <a:solidFill>
                  <a:schemeClr val="bg1"/>
                </a:solidFill>
                <a:latin typeface="Arial" pitchFamily="34" charset="0"/>
              </a:rPr>
              <a:t>Grundlagenausdauer</a:t>
            </a:r>
          </a:p>
          <a:p>
            <a:pPr algn="ctr">
              <a:spcBef>
                <a:spcPct val="0"/>
              </a:spcBef>
              <a:buFontTx/>
              <a:buNone/>
            </a:pPr>
            <a:r>
              <a:rPr lang="de-CH" altLang="de-DE" sz="1800">
                <a:latin typeface="Arial" pitchFamily="34" charset="0"/>
              </a:rPr>
              <a:t>Allgemeine Ausdauer</a:t>
            </a:r>
          </a:p>
        </p:txBody>
      </p:sp>
      <p:sp>
        <p:nvSpPr>
          <p:cNvPr id="19" name="Line 8"/>
          <p:cNvSpPr>
            <a:spLocks noChangeShapeType="1"/>
          </p:cNvSpPr>
          <p:nvPr/>
        </p:nvSpPr>
        <p:spPr bwMode="auto">
          <a:xfrm flipH="1">
            <a:off x="5784850" y="2398713"/>
            <a:ext cx="1195388" cy="720725"/>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0" name="Line 9"/>
          <p:cNvSpPr>
            <a:spLocks noChangeShapeType="1"/>
          </p:cNvSpPr>
          <p:nvPr/>
        </p:nvSpPr>
        <p:spPr bwMode="auto">
          <a:xfrm>
            <a:off x="7578725" y="2398713"/>
            <a:ext cx="233363" cy="720725"/>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1" name="Line 10"/>
          <p:cNvSpPr>
            <a:spLocks noChangeShapeType="1"/>
          </p:cNvSpPr>
          <p:nvPr/>
        </p:nvSpPr>
        <p:spPr bwMode="auto">
          <a:xfrm flipH="1">
            <a:off x="2328863" y="2398713"/>
            <a:ext cx="3322637" cy="720725"/>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2" name="Text Box 11"/>
          <p:cNvSpPr txBox="1">
            <a:spLocks noChangeArrowheads="1"/>
          </p:cNvSpPr>
          <p:nvPr/>
        </p:nvSpPr>
        <p:spPr bwMode="auto">
          <a:xfrm>
            <a:off x="1343025" y="3263900"/>
            <a:ext cx="1428750" cy="1384300"/>
          </a:xfrm>
          <a:prstGeom prst="rect">
            <a:avLst/>
          </a:prstGeom>
          <a:noFill/>
          <a:ln w="9525">
            <a:solidFill>
              <a:srgbClr val="FF9933"/>
            </a:solidFill>
            <a:miter lim="800000"/>
            <a:headEnd/>
            <a:tailEnd/>
          </a:ln>
          <a:effectLst/>
        </p:spPr>
        <p:txBody>
          <a:bodyPr>
            <a:spAutoFit/>
          </a:bodyPr>
          <a:lstStyle/>
          <a:p>
            <a:pPr eaLnBrk="0" hangingPunct="0">
              <a:defRPr/>
            </a:pPr>
            <a:r>
              <a:rPr lang="de-CH" b="1" dirty="0"/>
              <a:t>Langzeit-ausdauer</a:t>
            </a:r>
            <a:r>
              <a:rPr lang="de-CH" b="1" dirty="0">
                <a:solidFill>
                  <a:schemeClr val="bg2"/>
                </a:solidFill>
              </a:rPr>
              <a:t/>
            </a:r>
            <a:br>
              <a:rPr lang="de-CH" b="1" dirty="0">
                <a:solidFill>
                  <a:schemeClr val="bg2"/>
                </a:solidFill>
              </a:rPr>
            </a:br>
            <a:r>
              <a:rPr lang="de-CH" b="1" dirty="0">
                <a:solidFill>
                  <a:schemeClr val="tx1">
                    <a:lumMod val="50000"/>
                    <a:lumOff val="50000"/>
                  </a:schemeClr>
                </a:solidFill>
              </a:rPr>
              <a:t>über 10 min.</a:t>
            </a:r>
          </a:p>
          <a:p>
            <a:pPr marL="177800" indent="-177800" eaLnBrk="0" hangingPunct="0">
              <a:buFont typeface="Arial" panose="020B0604020202020204" pitchFamily="34" charset="0"/>
              <a:buChar char="•"/>
              <a:defRPr/>
            </a:pPr>
            <a:r>
              <a:rPr lang="de-CH" dirty="0">
                <a:solidFill>
                  <a:schemeClr val="tx1">
                    <a:lumMod val="50000"/>
                    <a:lumOff val="50000"/>
                  </a:schemeClr>
                </a:solidFill>
              </a:rPr>
              <a:t>Dauerlauf</a:t>
            </a:r>
          </a:p>
          <a:p>
            <a:pPr marL="177800" indent="-177800" eaLnBrk="0" hangingPunct="0">
              <a:buFont typeface="Arial" panose="020B0604020202020204" pitchFamily="34" charset="0"/>
              <a:buChar char="•"/>
              <a:defRPr/>
            </a:pPr>
            <a:r>
              <a:rPr lang="de-CH" dirty="0">
                <a:solidFill>
                  <a:schemeClr val="tx1">
                    <a:lumMod val="50000"/>
                    <a:lumOff val="50000"/>
                  </a:schemeClr>
                </a:solidFill>
              </a:rPr>
              <a:t>Laufspiele</a:t>
            </a:r>
          </a:p>
          <a:p>
            <a:pPr marL="177800" indent="-177800" eaLnBrk="0" hangingPunct="0">
              <a:buFont typeface="Arial" panose="020B0604020202020204" pitchFamily="34" charset="0"/>
              <a:buChar char="•"/>
              <a:defRPr/>
            </a:pPr>
            <a:r>
              <a:rPr lang="de-CH" dirty="0">
                <a:solidFill>
                  <a:schemeClr val="tx1">
                    <a:lumMod val="50000"/>
                    <a:lumOff val="50000"/>
                  </a:schemeClr>
                </a:solidFill>
              </a:rPr>
              <a:t>Fahrtspiele</a:t>
            </a:r>
          </a:p>
        </p:txBody>
      </p:sp>
      <p:sp>
        <p:nvSpPr>
          <p:cNvPr id="23" name="Text Box 12"/>
          <p:cNvSpPr txBox="1">
            <a:spLocks noChangeArrowheads="1"/>
          </p:cNvSpPr>
          <p:nvPr/>
        </p:nvSpPr>
        <p:spPr bwMode="auto">
          <a:xfrm>
            <a:off x="3089275" y="3263900"/>
            <a:ext cx="1698625" cy="1384300"/>
          </a:xfrm>
          <a:prstGeom prst="rect">
            <a:avLst/>
          </a:prstGeom>
          <a:noFill/>
          <a:ln w="9525">
            <a:solidFill>
              <a:srgbClr val="FF9933"/>
            </a:solidFill>
            <a:miter lim="800000"/>
            <a:headEnd/>
            <a:tailEnd/>
          </a:ln>
          <a:effectLst/>
        </p:spPr>
        <p:txBody>
          <a:bodyPr>
            <a:spAutoFit/>
          </a:bodyPr>
          <a:lstStyle/>
          <a:p>
            <a:pPr eaLnBrk="0" hangingPunct="0">
              <a:defRPr/>
            </a:pPr>
            <a:r>
              <a:rPr lang="de-CH" b="1" dirty="0"/>
              <a:t>Mittelzeit-ausdauer</a:t>
            </a:r>
            <a:r>
              <a:rPr lang="de-CH" b="1" dirty="0">
                <a:solidFill>
                  <a:schemeClr val="bg2"/>
                </a:solidFill>
              </a:rPr>
              <a:t/>
            </a:r>
            <a:br>
              <a:rPr lang="de-CH" b="1" dirty="0">
                <a:solidFill>
                  <a:schemeClr val="bg2"/>
                </a:solidFill>
              </a:rPr>
            </a:br>
            <a:r>
              <a:rPr lang="de-CH" b="1" dirty="0">
                <a:solidFill>
                  <a:schemeClr val="tx1">
                    <a:lumMod val="50000"/>
                    <a:lumOff val="50000"/>
                  </a:schemeClr>
                </a:solidFill>
              </a:rPr>
              <a:t>2 bis 10 min.</a:t>
            </a:r>
          </a:p>
          <a:p>
            <a:pPr marL="203200" indent="-203200" eaLnBrk="0" hangingPunct="0">
              <a:buFont typeface="Arial" panose="020B0604020202020204" pitchFamily="34" charset="0"/>
              <a:buChar char="•"/>
              <a:tabLst>
                <a:tab pos="177800" algn="l"/>
              </a:tabLst>
              <a:defRPr/>
            </a:pPr>
            <a:r>
              <a:rPr lang="de-CH" dirty="0">
                <a:solidFill>
                  <a:schemeClr val="tx1">
                    <a:lumMod val="50000"/>
                    <a:lumOff val="50000"/>
                  </a:schemeClr>
                </a:solidFill>
              </a:rPr>
              <a:t>Laufspiele</a:t>
            </a:r>
          </a:p>
          <a:p>
            <a:pPr marL="203200" indent="-203200" eaLnBrk="0" hangingPunct="0">
              <a:buFont typeface="Arial" panose="020B0604020202020204" pitchFamily="34" charset="0"/>
              <a:buChar char="•"/>
              <a:defRPr/>
            </a:pPr>
            <a:r>
              <a:rPr lang="de-CH" dirty="0">
                <a:solidFill>
                  <a:schemeClr val="tx1">
                    <a:lumMod val="50000"/>
                    <a:lumOff val="50000"/>
                  </a:schemeClr>
                </a:solidFill>
              </a:rPr>
              <a:t>Fahrtspiele</a:t>
            </a:r>
          </a:p>
          <a:p>
            <a:pPr marL="203200" indent="-203200" eaLnBrk="0" hangingPunct="0">
              <a:buFont typeface="Arial" panose="020B0604020202020204" pitchFamily="34" charset="0"/>
              <a:buChar char="•"/>
              <a:defRPr/>
            </a:pPr>
            <a:r>
              <a:rPr lang="de-CH" dirty="0">
                <a:solidFill>
                  <a:schemeClr val="tx1">
                    <a:lumMod val="50000"/>
                    <a:lumOff val="50000"/>
                  </a:schemeClr>
                </a:solidFill>
              </a:rPr>
              <a:t>Intervallläufe</a:t>
            </a:r>
          </a:p>
        </p:txBody>
      </p:sp>
      <p:sp>
        <p:nvSpPr>
          <p:cNvPr id="24" name="Text Box 13"/>
          <p:cNvSpPr txBox="1">
            <a:spLocks noChangeArrowheads="1"/>
          </p:cNvSpPr>
          <p:nvPr/>
        </p:nvSpPr>
        <p:spPr bwMode="auto">
          <a:xfrm>
            <a:off x="5003800" y="3263900"/>
            <a:ext cx="1758950" cy="1384300"/>
          </a:xfrm>
          <a:prstGeom prst="rect">
            <a:avLst/>
          </a:prstGeom>
          <a:noFill/>
          <a:ln w="9525">
            <a:solidFill>
              <a:srgbClr val="FF9933"/>
            </a:solidFill>
            <a:miter lim="800000"/>
            <a:headEnd/>
            <a:tailEnd/>
          </a:ln>
          <a:effectLst/>
        </p:spPr>
        <p:txBody>
          <a:bodyPr>
            <a:spAutoFit/>
          </a:bodyPr>
          <a:lstStyle/>
          <a:p>
            <a:pPr eaLnBrk="0" hangingPunct="0">
              <a:defRPr/>
            </a:pPr>
            <a:r>
              <a:rPr lang="de-CH" b="1" dirty="0"/>
              <a:t>Kurzzeitausdauer</a:t>
            </a:r>
            <a:r>
              <a:rPr lang="de-CH" b="1" dirty="0">
                <a:solidFill>
                  <a:schemeClr val="bg2"/>
                </a:solidFill>
              </a:rPr>
              <a:t/>
            </a:r>
            <a:br>
              <a:rPr lang="de-CH" b="1" dirty="0">
                <a:solidFill>
                  <a:schemeClr val="bg2"/>
                </a:solidFill>
              </a:rPr>
            </a:br>
            <a:r>
              <a:rPr lang="de-CH" b="1" dirty="0">
                <a:solidFill>
                  <a:schemeClr val="tx1">
                    <a:lumMod val="50000"/>
                    <a:lumOff val="50000"/>
                  </a:schemeClr>
                </a:solidFill>
              </a:rPr>
              <a:t>30 </a:t>
            </a:r>
            <a:r>
              <a:rPr lang="de-CH" b="1" dirty="0" err="1">
                <a:solidFill>
                  <a:schemeClr val="tx1">
                    <a:lumMod val="50000"/>
                    <a:lumOff val="50000"/>
                  </a:schemeClr>
                </a:solidFill>
              </a:rPr>
              <a:t>sek.</a:t>
            </a:r>
            <a:r>
              <a:rPr lang="de-CH" b="1" dirty="0">
                <a:solidFill>
                  <a:schemeClr val="tx1">
                    <a:lumMod val="50000"/>
                    <a:lumOff val="50000"/>
                  </a:schemeClr>
                </a:solidFill>
              </a:rPr>
              <a:t> - 2min.</a:t>
            </a:r>
          </a:p>
          <a:p>
            <a:pPr marL="177800" indent="-177800" eaLnBrk="0" hangingPunct="0">
              <a:buFont typeface="Arial" panose="020B0604020202020204" pitchFamily="34" charset="0"/>
              <a:buChar char="•"/>
              <a:defRPr/>
            </a:pPr>
            <a:r>
              <a:rPr lang="de-CH" dirty="0">
                <a:solidFill>
                  <a:schemeClr val="tx1">
                    <a:lumMod val="50000"/>
                    <a:lumOff val="50000"/>
                  </a:schemeClr>
                </a:solidFill>
              </a:rPr>
              <a:t>Tempoläufe</a:t>
            </a:r>
          </a:p>
          <a:p>
            <a:pPr marL="177800" indent="-177800" eaLnBrk="0" hangingPunct="0">
              <a:buFont typeface="Arial" panose="020B0604020202020204" pitchFamily="34" charset="0"/>
              <a:buChar char="•"/>
              <a:defRPr/>
            </a:pPr>
            <a:r>
              <a:rPr lang="de-CH" dirty="0">
                <a:solidFill>
                  <a:schemeClr val="tx1">
                    <a:lumMod val="50000"/>
                    <a:lumOff val="50000"/>
                  </a:schemeClr>
                </a:solidFill>
              </a:rPr>
              <a:t>Wiederholungs-läufe</a:t>
            </a:r>
          </a:p>
          <a:p>
            <a:pPr eaLnBrk="0" hangingPunct="0">
              <a:defRPr/>
            </a:pPr>
            <a:endParaRPr lang="de-CH" dirty="0">
              <a:solidFill>
                <a:schemeClr val="tx1">
                  <a:lumMod val="50000"/>
                  <a:lumOff val="50000"/>
                </a:schemeClr>
              </a:solidFill>
            </a:endParaRPr>
          </a:p>
        </p:txBody>
      </p:sp>
      <p:sp>
        <p:nvSpPr>
          <p:cNvPr id="25" name="Text Box 14"/>
          <p:cNvSpPr txBox="1">
            <a:spLocks noChangeArrowheads="1"/>
          </p:cNvSpPr>
          <p:nvPr/>
        </p:nvSpPr>
        <p:spPr bwMode="auto">
          <a:xfrm>
            <a:off x="6948488" y="3263900"/>
            <a:ext cx="1716087" cy="1384300"/>
          </a:xfrm>
          <a:prstGeom prst="rect">
            <a:avLst/>
          </a:prstGeom>
          <a:noFill/>
          <a:ln w="9525">
            <a:solidFill>
              <a:srgbClr val="FF9933"/>
            </a:solidFill>
            <a:miter lim="800000"/>
            <a:headEnd/>
            <a:tailEnd/>
          </a:ln>
          <a:effectLst/>
        </p:spPr>
        <p:txBody>
          <a:bodyPr>
            <a:spAutoFit/>
          </a:bodyPr>
          <a:lstStyle/>
          <a:p>
            <a:pPr eaLnBrk="0" hangingPunct="0">
              <a:defRPr/>
            </a:pPr>
            <a:r>
              <a:rPr lang="de-CH" b="1" dirty="0"/>
              <a:t>Schnelligkeits-ausdauer</a:t>
            </a:r>
            <a:br>
              <a:rPr lang="de-CH" b="1" dirty="0"/>
            </a:br>
            <a:r>
              <a:rPr lang="de-CH" b="1" dirty="0">
                <a:solidFill>
                  <a:schemeClr val="tx1">
                    <a:lumMod val="50000"/>
                    <a:lumOff val="50000"/>
                  </a:schemeClr>
                </a:solidFill>
              </a:rPr>
              <a:t>4 bis 30 </a:t>
            </a:r>
            <a:r>
              <a:rPr lang="de-CH" b="1" dirty="0" err="1">
                <a:solidFill>
                  <a:schemeClr val="tx1">
                    <a:lumMod val="50000"/>
                    <a:lumOff val="50000"/>
                  </a:schemeClr>
                </a:solidFill>
              </a:rPr>
              <a:t>sek.</a:t>
            </a:r>
            <a:endParaRPr lang="de-CH" b="1" dirty="0">
              <a:solidFill>
                <a:schemeClr val="tx1">
                  <a:lumMod val="50000"/>
                  <a:lumOff val="50000"/>
                </a:schemeClr>
              </a:solidFill>
            </a:endParaRPr>
          </a:p>
          <a:p>
            <a:pPr marL="203200" indent="-203200" eaLnBrk="0" hangingPunct="0">
              <a:buFont typeface="Arial" panose="020B0604020202020204" pitchFamily="34" charset="0"/>
              <a:buChar char="•"/>
              <a:defRPr/>
            </a:pPr>
            <a:r>
              <a:rPr lang="de-CH" dirty="0">
                <a:solidFill>
                  <a:schemeClr val="tx1">
                    <a:lumMod val="50000"/>
                    <a:lumOff val="50000"/>
                  </a:schemeClr>
                </a:solidFill>
              </a:rPr>
              <a:t>Wiederholungs-läufe</a:t>
            </a:r>
          </a:p>
          <a:p>
            <a:pPr eaLnBrk="0" hangingPunct="0">
              <a:buFontTx/>
              <a:buChar char="-"/>
              <a:defRPr/>
            </a:pPr>
            <a:endParaRPr lang="de-CH" dirty="0">
              <a:solidFill>
                <a:schemeClr val="bg2"/>
              </a:solidFill>
            </a:endParaRPr>
          </a:p>
        </p:txBody>
      </p:sp>
      <p:sp>
        <p:nvSpPr>
          <p:cNvPr id="26" name="Line 15"/>
          <p:cNvSpPr>
            <a:spLocks noChangeShapeType="1"/>
          </p:cNvSpPr>
          <p:nvPr/>
        </p:nvSpPr>
        <p:spPr bwMode="auto">
          <a:xfrm flipH="1">
            <a:off x="3924300" y="2398713"/>
            <a:ext cx="2459038" cy="720725"/>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7" name="Line 16"/>
          <p:cNvSpPr>
            <a:spLocks noChangeShapeType="1"/>
          </p:cNvSpPr>
          <p:nvPr/>
        </p:nvSpPr>
        <p:spPr bwMode="auto">
          <a:xfrm flipH="1">
            <a:off x="1928813" y="2471738"/>
            <a:ext cx="0" cy="647700"/>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28" name="Text Box 17"/>
          <p:cNvSpPr txBox="1">
            <a:spLocks noChangeArrowheads="1"/>
          </p:cNvSpPr>
          <p:nvPr/>
        </p:nvSpPr>
        <p:spPr bwMode="auto">
          <a:xfrm>
            <a:off x="1331913" y="5235575"/>
            <a:ext cx="2087958" cy="641350"/>
          </a:xfrm>
          <a:prstGeom prst="rect">
            <a:avLst/>
          </a:prstGeom>
          <a:solidFill>
            <a:srgbClr val="008000"/>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de-CH" altLang="de-DE" sz="1800" b="1" dirty="0">
                <a:solidFill>
                  <a:schemeClr val="bg1"/>
                </a:solidFill>
                <a:latin typeface="Arial" pitchFamily="34" charset="0"/>
              </a:rPr>
              <a:t>Aerobe</a:t>
            </a:r>
            <a:br>
              <a:rPr lang="de-CH" altLang="de-DE" sz="1800" b="1" dirty="0">
                <a:solidFill>
                  <a:schemeClr val="bg1"/>
                </a:solidFill>
                <a:latin typeface="Arial" pitchFamily="34" charset="0"/>
              </a:rPr>
            </a:br>
            <a:r>
              <a:rPr lang="de-CH" altLang="de-DE" sz="1800" b="1" dirty="0">
                <a:solidFill>
                  <a:schemeClr val="bg1"/>
                </a:solidFill>
                <a:latin typeface="Arial" pitchFamily="34" charset="0"/>
              </a:rPr>
              <a:t>Ausdauer</a:t>
            </a:r>
            <a:endParaRPr lang="de-CH" altLang="de-DE" sz="1800" dirty="0">
              <a:latin typeface="Arial" pitchFamily="34" charset="0"/>
            </a:endParaRPr>
          </a:p>
        </p:txBody>
      </p:sp>
      <p:sp>
        <p:nvSpPr>
          <p:cNvPr id="29" name="Text Box 18"/>
          <p:cNvSpPr txBox="1">
            <a:spLocks noChangeArrowheads="1"/>
          </p:cNvSpPr>
          <p:nvPr/>
        </p:nvSpPr>
        <p:spPr bwMode="auto">
          <a:xfrm>
            <a:off x="4644009" y="5235575"/>
            <a:ext cx="4034854" cy="641350"/>
          </a:xfrm>
          <a:prstGeom prst="rect">
            <a:avLst/>
          </a:prstGeom>
          <a:solidFill>
            <a:srgbClr val="ED181E"/>
          </a:solidFill>
          <a:ln>
            <a:noFill/>
          </a:ln>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de-CH" altLang="de-DE" sz="1800" b="1">
                <a:solidFill>
                  <a:schemeClr val="bg1"/>
                </a:solidFill>
                <a:latin typeface="Arial" pitchFamily="34" charset="0"/>
              </a:rPr>
              <a:t>Anaerobe</a:t>
            </a:r>
            <a:br>
              <a:rPr lang="de-CH" altLang="de-DE" sz="1800" b="1">
                <a:solidFill>
                  <a:schemeClr val="bg1"/>
                </a:solidFill>
                <a:latin typeface="Arial" pitchFamily="34" charset="0"/>
              </a:rPr>
            </a:br>
            <a:r>
              <a:rPr lang="de-CH" altLang="de-DE" sz="1800" b="1">
                <a:solidFill>
                  <a:schemeClr val="bg1"/>
                </a:solidFill>
                <a:latin typeface="Arial" pitchFamily="34" charset="0"/>
              </a:rPr>
              <a:t>Ausdauer</a:t>
            </a:r>
            <a:endParaRPr lang="de-CH" altLang="de-DE" sz="1800">
              <a:latin typeface="Arial" pitchFamily="34" charset="0"/>
            </a:endParaRPr>
          </a:p>
        </p:txBody>
      </p:sp>
      <p:sp>
        <p:nvSpPr>
          <p:cNvPr id="30" name="Rechteck 29"/>
          <p:cNvSpPr/>
          <p:nvPr/>
        </p:nvSpPr>
        <p:spPr bwMode="auto">
          <a:xfrm>
            <a:off x="3419871" y="5235575"/>
            <a:ext cx="1224137" cy="641350"/>
          </a:xfrm>
          <a:prstGeom prst="rect">
            <a:avLst/>
          </a:prstGeom>
          <a:pattFill prst="wdUpDiag">
            <a:fgClr>
              <a:srgbClr val="00B050"/>
            </a:fgClr>
            <a:bgClr>
              <a:srgbClr val="DA4314"/>
            </a:bgClr>
          </a:patt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9718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Abb_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184" y="1082966"/>
            <a:ext cx="7296356" cy="468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CH" dirty="0" smtClean="0"/>
              <a:t>Ausdauer – Energiebereitstellung</a:t>
            </a:r>
            <a:endParaRPr lang="de-CH"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1616" y="1483031"/>
            <a:ext cx="177641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8993" y="1448736"/>
            <a:ext cx="10937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0099" y="1475072"/>
            <a:ext cx="18986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7237068" y="5822774"/>
            <a:ext cx="1476375" cy="230188"/>
          </a:xfrm>
          <a:prstGeom prst="rect">
            <a:avLst/>
          </a:prstGeom>
          <a:noFill/>
          <a:ln w="9525">
            <a:noFill/>
            <a:miter lim="800000"/>
            <a:headEnd/>
            <a:tailEnd/>
          </a:ln>
          <a:effectLst/>
        </p:spPr>
        <p:txBody>
          <a:bodyPr>
            <a:spAutoFit/>
          </a:bodyPr>
          <a:lstStyle/>
          <a:p>
            <a:pPr algn="r" eaLnBrk="0" hangingPunct="0">
              <a:spcBef>
                <a:spcPct val="50000"/>
              </a:spcBef>
              <a:defRPr/>
            </a:pPr>
            <a:r>
              <a:rPr lang="de-CH" sz="900" i="1" dirty="0" err="1">
                <a:solidFill>
                  <a:schemeClr val="tx1">
                    <a:lumMod val="50000"/>
                    <a:lumOff val="50000"/>
                  </a:schemeClr>
                </a:solidFill>
                <a:latin typeface="+mj-lt"/>
                <a:cs typeface="+mn-cs"/>
              </a:rPr>
              <a:t>Hegner</a:t>
            </a:r>
            <a:r>
              <a:rPr lang="de-CH" sz="900" i="1" dirty="0">
                <a:solidFill>
                  <a:schemeClr val="tx1">
                    <a:lumMod val="50000"/>
                    <a:lumOff val="50000"/>
                  </a:schemeClr>
                </a:solidFill>
                <a:latin typeface="+mj-lt"/>
                <a:cs typeface="+mn-cs"/>
              </a:rPr>
              <a:t>, 2006</a:t>
            </a:r>
          </a:p>
        </p:txBody>
      </p:sp>
      <p:sp>
        <p:nvSpPr>
          <p:cNvPr id="10" name="Ellipse 9"/>
          <p:cNvSpPr/>
          <p:nvPr/>
        </p:nvSpPr>
        <p:spPr>
          <a:xfrm>
            <a:off x="2448232" y="4743940"/>
            <a:ext cx="863600" cy="395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
        <p:nvSpPr>
          <p:cNvPr id="11" name="Ellipse 10"/>
          <p:cNvSpPr/>
          <p:nvPr/>
        </p:nvSpPr>
        <p:spPr>
          <a:xfrm>
            <a:off x="5022060" y="4743940"/>
            <a:ext cx="863600" cy="3952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Tree>
    <p:extLst>
      <p:ext uri="{BB962C8B-B14F-4D97-AF65-F5344CB8AC3E}">
        <p14:creationId xmlns:p14="http://schemas.microsoft.com/office/powerpoint/2010/main" val="33231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Ausdauer – Wozu?</a:t>
            </a:r>
            <a:endParaRPr lang="de-CH" dirty="0"/>
          </a:p>
        </p:txBody>
      </p:sp>
      <p:graphicFrame>
        <p:nvGraphicFramePr>
          <p:cNvPr id="3" name="Diagramm 2"/>
          <p:cNvGraphicFramePr/>
          <p:nvPr>
            <p:extLst>
              <p:ext uri="{D42A27DB-BD31-4B8C-83A1-F6EECF244321}">
                <p14:modId xmlns:p14="http://schemas.microsoft.com/office/powerpoint/2010/main" val="977836154"/>
              </p:ext>
            </p:extLst>
          </p:nvPr>
        </p:nvGraphicFramePr>
        <p:xfrm>
          <a:off x="611472" y="918189"/>
          <a:ext cx="8011068" cy="522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p:cNvSpPr txBox="1"/>
          <p:nvPr/>
        </p:nvSpPr>
        <p:spPr>
          <a:xfrm>
            <a:off x="7452384" y="5949336"/>
            <a:ext cx="1350180" cy="246221"/>
          </a:xfrm>
          <a:prstGeom prst="rect">
            <a:avLst/>
          </a:prstGeom>
          <a:noFill/>
        </p:spPr>
        <p:txBody>
          <a:bodyPr wrap="square" rtlCol="0">
            <a:spAutoFit/>
          </a:bodyPr>
          <a:lstStyle/>
          <a:p>
            <a:r>
              <a:rPr lang="de-CH" sz="1000" dirty="0" smtClean="0"/>
              <a:t>Friedrich, 2010</a:t>
            </a:r>
            <a:endParaRPr lang="de-CH" sz="1000" dirty="0"/>
          </a:p>
        </p:txBody>
      </p:sp>
      <p:pic>
        <p:nvPicPr>
          <p:cNvPr id="1026" name="Picture 2" descr="C:\Users\U80840771\AppData\Local\Microsoft\Windows\Temporary Internet Files\Content.IE5\MAAXOSMG\sigmund-freud1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1879" y="818652"/>
            <a:ext cx="1881195" cy="1710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Bildergebnis für immunsystem">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6076" y="4562475"/>
            <a:ext cx="1761860" cy="168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C:\Users\U80840771\AppData\Local\Microsoft\Windows\Temporary Internet Files\Content.IE5\MAAXOSMG\Muskelnhalsundruecken[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8730" y="3808098"/>
            <a:ext cx="1721670" cy="1710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Bildergebnis für herz-kreislaufsystem">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52575" y="1538748"/>
            <a:ext cx="1666875" cy="1710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4" name="Picture 10" descr="C:\Users\U80840771\AppData\Local\Microsoft\Windows\Temporary Internet Files\Content.IE5\NGDAN7U0\2825dc2dcc5762ae52586150eaee8fa7[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12192" y="3808098"/>
            <a:ext cx="1710228" cy="171022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5" name="Picture 11" descr="C:\Users\U80840771\AppData\Local\Microsoft\Windows\Temporary Internet Files\Content.IE5\UX2PAVXP\hoher-blutdruck-gesunde-ernährung-diät[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48375" y="1538748"/>
            <a:ext cx="1674045" cy="17102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3" name="Picture 19" descr="C:\Users\U80840771\AppData\Local\Microsoft\Windows\Temporary Internet Files\Content.IE5\03JEKBK7\Ausdauer-Training-sportarten-fahrradfahren-lang[1].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61891" y="2675574"/>
            <a:ext cx="1695933" cy="174355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3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3"/>
                                        </p:tgtEl>
                                      </p:cBhvr>
                                    </p:animEffect>
                                    <p:set>
                                      <p:cBhvr>
                                        <p:cTn id="7" dur="1" fill="hold">
                                          <p:stCondLst>
                                            <p:cond delay="499"/>
                                          </p:stCondLst>
                                        </p:cTn>
                                        <p:tgtEl>
                                          <p:spTgt spid="104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35"/>
                                        </p:tgtEl>
                                      </p:cBhvr>
                                    </p:animEffect>
                                    <p:set>
                                      <p:cBhvr>
                                        <p:cTn id="17" dur="1" fill="hold">
                                          <p:stCondLst>
                                            <p:cond delay="499"/>
                                          </p:stCondLst>
                                        </p:cTn>
                                        <p:tgtEl>
                                          <p:spTgt spid="10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34"/>
                                        </p:tgtEl>
                                      </p:cBhvr>
                                    </p:animEffect>
                                    <p:set>
                                      <p:cBhvr>
                                        <p:cTn id="22" dur="1" fill="hold">
                                          <p:stCondLst>
                                            <p:cond delay="499"/>
                                          </p:stCondLst>
                                        </p:cTn>
                                        <p:tgtEl>
                                          <p:spTgt spid="10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28"/>
                                        </p:tgtEl>
                                      </p:cBhvr>
                                    </p:animEffect>
                                    <p:set>
                                      <p:cBhvr>
                                        <p:cTn id="27" dur="1" fill="hold">
                                          <p:stCondLst>
                                            <p:cond delay="499"/>
                                          </p:stCondLst>
                                        </p:cTn>
                                        <p:tgtEl>
                                          <p:spTgt spid="10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9"/>
                                        </p:tgtEl>
                                      </p:cBhvr>
                                    </p:animEffect>
                                    <p:set>
                                      <p:cBhvr>
                                        <p:cTn id="32" dur="1" fill="hold">
                                          <p:stCondLst>
                                            <p:cond delay="499"/>
                                          </p:stCondLst>
                                        </p:cTn>
                                        <p:tgtEl>
                                          <p:spTgt spid="10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32"/>
                                        </p:tgtEl>
                                      </p:cBhvr>
                                    </p:animEffect>
                                    <p:set>
                                      <p:cBhvr>
                                        <p:cTn id="37"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Ausdauer – Wie?</a:t>
            </a:r>
            <a:endParaRPr lang="de-CH" dirty="0"/>
          </a:p>
        </p:txBody>
      </p:sp>
      <p:pic>
        <p:nvPicPr>
          <p:cNvPr id="3" name="Picture 3" descr="Bro_esa_d_4_Verhältni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8790" y="1268712"/>
            <a:ext cx="5673594" cy="2520336"/>
          </a:xfrm>
          <a:prstGeom prst="rect">
            <a:avLst/>
          </a:prstGeom>
          <a:noFill/>
          <a:ln>
            <a:noFill/>
          </a:ln>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448050" y="2659861"/>
            <a:ext cx="22479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0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Ausdauer – </a:t>
            </a:r>
            <a:br>
              <a:rPr lang="de-CH" dirty="0" smtClean="0"/>
            </a:br>
            <a:r>
              <a:rPr lang="de-CH" dirty="0" smtClean="0"/>
              <a:t>Belastungsdosierung und -kontrolle</a:t>
            </a:r>
            <a:endParaRPr lang="de-CH" dirty="0"/>
          </a:p>
        </p:txBody>
      </p:sp>
      <p:graphicFrame>
        <p:nvGraphicFramePr>
          <p:cNvPr id="4" name="Tabelle 3"/>
          <p:cNvGraphicFramePr>
            <a:graphicFrameLocks noGrp="1"/>
          </p:cNvGraphicFramePr>
          <p:nvPr>
            <p:extLst>
              <p:ext uri="{D42A27DB-BD31-4B8C-83A1-F6EECF244321}">
                <p14:modId xmlns:p14="http://schemas.microsoft.com/office/powerpoint/2010/main" val="1930870595"/>
              </p:ext>
            </p:extLst>
          </p:nvPr>
        </p:nvGraphicFramePr>
        <p:xfrm>
          <a:off x="1241556" y="1448736"/>
          <a:ext cx="7561008" cy="4581381"/>
        </p:xfrm>
        <a:graphic>
          <a:graphicData uri="http://schemas.openxmlformats.org/drawingml/2006/table">
            <a:tbl>
              <a:tblPr firstRow="1" firstCol="1" bandRow="1"/>
              <a:tblGrid>
                <a:gridCol w="501519">
                  <a:extLst>
                    <a:ext uri="{9D8B030D-6E8A-4147-A177-3AD203B41FA5}">
                      <a16:colId xmlns:a16="http://schemas.microsoft.com/office/drawing/2014/main" val="20000"/>
                    </a:ext>
                  </a:extLst>
                </a:gridCol>
                <a:gridCol w="848661">
                  <a:extLst>
                    <a:ext uri="{9D8B030D-6E8A-4147-A177-3AD203B41FA5}">
                      <a16:colId xmlns:a16="http://schemas.microsoft.com/office/drawing/2014/main" val="20001"/>
                    </a:ext>
                  </a:extLst>
                </a:gridCol>
                <a:gridCol w="990132">
                  <a:extLst>
                    <a:ext uri="{9D8B030D-6E8A-4147-A177-3AD203B41FA5}">
                      <a16:colId xmlns:a16="http://schemas.microsoft.com/office/drawing/2014/main" val="20002"/>
                    </a:ext>
                  </a:extLst>
                </a:gridCol>
                <a:gridCol w="1260168">
                  <a:extLst>
                    <a:ext uri="{9D8B030D-6E8A-4147-A177-3AD203B41FA5}">
                      <a16:colId xmlns:a16="http://schemas.microsoft.com/office/drawing/2014/main" val="20003"/>
                    </a:ext>
                  </a:extLst>
                </a:gridCol>
                <a:gridCol w="2301714">
                  <a:extLst>
                    <a:ext uri="{9D8B030D-6E8A-4147-A177-3AD203B41FA5}">
                      <a16:colId xmlns:a16="http://schemas.microsoft.com/office/drawing/2014/main" val="20004"/>
                    </a:ext>
                  </a:extLst>
                </a:gridCol>
                <a:gridCol w="1658814">
                  <a:extLst>
                    <a:ext uri="{9D8B030D-6E8A-4147-A177-3AD203B41FA5}">
                      <a16:colId xmlns:a16="http://schemas.microsoft.com/office/drawing/2014/main" val="20005"/>
                    </a:ext>
                  </a:extLst>
                </a:gridCol>
              </a:tblGrid>
              <a:tr h="467799">
                <a:tc>
                  <a:txBody>
                    <a:bodyPr/>
                    <a:lstStyle/>
                    <a:p>
                      <a:pPr>
                        <a:lnSpc>
                          <a:spcPct val="115000"/>
                        </a:lnSpc>
                        <a:spcAft>
                          <a:spcPts val="0"/>
                        </a:spcAft>
                      </a:pPr>
                      <a:r>
                        <a:rPr lang="de-CH" sz="1200" b="1" dirty="0" smtClean="0">
                          <a:effectLst/>
                          <a:latin typeface="+mj-lt"/>
                          <a:ea typeface="Calibri"/>
                          <a:cs typeface="Times New Roman"/>
                        </a:rPr>
                        <a:t>Wert</a:t>
                      </a:r>
                      <a:endParaRPr lang="de-CH" sz="12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200" b="1" dirty="0" smtClean="0">
                          <a:effectLst/>
                          <a:latin typeface="+mj-lt"/>
                          <a:ea typeface="Calibri"/>
                          <a:cs typeface="Arial"/>
                        </a:rPr>
                        <a:t>% </a:t>
                      </a:r>
                      <a:r>
                        <a:rPr lang="de-CH" sz="1200" b="1" dirty="0" err="1" smtClean="0">
                          <a:effectLst/>
                          <a:latin typeface="+mj-lt"/>
                          <a:ea typeface="Calibri"/>
                          <a:cs typeface="Arial"/>
                        </a:rPr>
                        <a:t>HFmax</a:t>
                      </a:r>
                      <a:endParaRPr lang="de-CH" sz="12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200" b="1" dirty="0" smtClean="0">
                          <a:effectLst/>
                          <a:latin typeface="+mj-lt"/>
                          <a:ea typeface="Calibri"/>
                          <a:cs typeface="Times New Roman"/>
                        </a:rPr>
                        <a:t>Intensitäts-stufe</a:t>
                      </a:r>
                      <a:endParaRPr lang="de-CH" sz="12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200" b="1" dirty="0" smtClean="0">
                          <a:effectLst/>
                          <a:latin typeface="+mj-lt"/>
                          <a:ea typeface="Calibri"/>
                          <a:cs typeface="Times New Roman"/>
                        </a:rPr>
                        <a:t>Sprechregel</a:t>
                      </a:r>
                      <a:endParaRPr lang="de-CH" sz="12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CH" sz="1200" b="1" dirty="0" smtClean="0">
                          <a:effectLst/>
                          <a:latin typeface="+mj-lt"/>
                          <a:ea typeface="Calibri"/>
                          <a:cs typeface="Arial"/>
                        </a:rPr>
                        <a:t>Primäre Trainingswirkung</a:t>
                      </a:r>
                      <a:endParaRPr lang="de-CH" sz="12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de-CH" sz="1200" b="1" kern="1200" dirty="0" smtClean="0">
                          <a:solidFill>
                            <a:schemeClr val="tx1"/>
                          </a:solidFill>
                          <a:effectLst/>
                          <a:latin typeface="+mj-lt"/>
                          <a:ea typeface="Calibri"/>
                          <a:cs typeface="Arial"/>
                        </a:rPr>
                        <a:t>Zweckmässige Trainingsmethode</a:t>
                      </a:r>
                      <a:endParaRPr lang="de-CH" sz="1200" b="1" kern="1200" dirty="0">
                        <a:solidFill>
                          <a:schemeClr val="tx1"/>
                        </a:solidFill>
                        <a:effectLst/>
                        <a:latin typeface="+mj-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algn="ctr">
                        <a:lnSpc>
                          <a:spcPct val="115000"/>
                        </a:lnSpc>
                        <a:spcAft>
                          <a:spcPts val="0"/>
                        </a:spcAft>
                      </a:pPr>
                      <a:r>
                        <a:rPr lang="de-CH" sz="1100" b="1" dirty="0" smtClean="0">
                          <a:effectLst/>
                          <a:latin typeface="+mj-lt"/>
                          <a:ea typeface="Calibri"/>
                          <a:cs typeface="Times New Roman"/>
                        </a:rPr>
                        <a:t>1</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de-CH" sz="1100" dirty="0" smtClean="0">
                          <a:effectLst/>
                          <a:latin typeface="+mj-lt"/>
                          <a:ea typeface="Calibri"/>
                          <a:cs typeface="Arial"/>
                        </a:rPr>
                        <a:t>60-70%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de-CH" sz="1100" dirty="0" smtClean="0">
                          <a:effectLst/>
                          <a:latin typeface="+mj-lt"/>
                          <a:ea typeface="Calibri"/>
                          <a:cs typeface="Times New Roman"/>
                        </a:rPr>
                        <a:t>sehr</a:t>
                      </a:r>
                      <a:r>
                        <a:rPr lang="de-CH" sz="1100" baseline="0" dirty="0" smtClean="0">
                          <a:effectLst/>
                          <a:latin typeface="+mj-lt"/>
                          <a:ea typeface="Calibri"/>
                          <a:cs typeface="Times New Roman"/>
                        </a:rPr>
                        <a:t> locker</a:t>
                      </a:r>
                      <a:endParaRPr lang="de-CH" sz="11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CH" sz="1100" dirty="0" smtClean="0">
                          <a:effectLst/>
                          <a:latin typeface="+mj-lt"/>
                          <a:ea typeface="Calibri"/>
                          <a:cs typeface="Times New Roman"/>
                        </a:rPr>
                        <a:t>singen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de-CH" sz="1100" dirty="0" smtClean="0">
                          <a:effectLst/>
                          <a:latin typeface="+mj-lt"/>
                          <a:ea typeface="Calibri"/>
                          <a:cs typeface="Arial"/>
                        </a:rPr>
                        <a:t>Regeneration;</a:t>
                      </a:r>
                      <a:r>
                        <a:rPr lang="de-CH" sz="1100" baseline="0" dirty="0" smtClean="0">
                          <a:effectLst/>
                          <a:latin typeface="+mj-lt"/>
                          <a:ea typeface="Calibri"/>
                          <a:cs typeface="Arial"/>
                        </a:rPr>
                        <a:t> Entwicklung der Erholungsfähigkeit</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de-CH" sz="1100" dirty="0" smtClean="0">
                          <a:effectLst/>
                          <a:latin typeface="+mj-lt"/>
                          <a:ea typeface="Calibri"/>
                          <a:cs typeface="Times New Roman"/>
                        </a:rPr>
                        <a:t>Kontinuierliche Dauermethode</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807489">
                <a:tc>
                  <a:txBody>
                    <a:bodyPr/>
                    <a:lstStyle/>
                    <a:p>
                      <a:pPr algn="ctr">
                        <a:lnSpc>
                          <a:spcPct val="115000"/>
                        </a:lnSpc>
                        <a:spcAft>
                          <a:spcPts val="0"/>
                        </a:spcAft>
                      </a:pPr>
                      <a:r>
                        <a:rPr lang="de-CH" sz="1100" b="1" dirty="0" smtClean="0">
                          <a:effectLst/>
                          <a:latin typeface="+mj-lt"/>
                          <a:ea typeface="Calibri"/>
                          <a:cs typeface="Times New Roman"/>
                        </a:rPr>
                        <a:t>2</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de-CH" sz="1100" dirty="0" smtClean="0">
                          <a:effectLst/>
                          <a:latin typeface="+mj-lt"/>
                          <a:ea typeface="Calibri"/>
                          <a:cs typeface="Arial"/>
                        </a:rPr>
                        <a:t>70-80%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de-CH" sz="1100" dirty="0" smtClean="0">
                          <a:effectLst/>
                          <a:latin typeface="+mj-lt"/>
                          <a:ea typeface="Calibri"/>
                          <a:cs typeface="Times New Roman"/>
                        </a:rPr>
                        <a:t>locker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de-CH" sz="1100" dirty="0" smtClean="0">
                          <a:effectLst/>
                          <a:latin typeface="+mj-lt"/>
                          <a:ea typeface="Calibri"/>
                          <a:cs typeface="Times New Roman"/>
                        </a:rPr>
                        <a:t>plaudern</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de-CH" sz="1100" dirty="0" smtClean="0">
                          <a:effectLst/>
                          <a:latin typeface="+mj-lt"/>
                          <a:ea typeface="Calibri"/>
                          <a:cs typeface="Arial"/>
                        </a:rPr>
                        <a:t>Entwicklung der </a:t>
                      </a:r>
                      <a:r>
                        <a:rPr lang="de-CH" sz="1100" i="1" dirty="0" smtClean="0">
                          <a:effectLst/>
                          <a:latin typeface="+mj-lt"/>
                          <a:ea typeface="Calibri"/>
                          <a:cs typeface="Arial"/>
                        </a:rPr>
                        <a:t>aeroben Kapazität</a:t>
                      </a:r>
                      <a:r>
                        <a:rPr lang="de-CH" sz="1100" dirty="0" smtClean="0">
                          <a:effectLst/>
                          <a:latin typeface="+mj-lt"/>
                          <a:ea typeface="Calibri"/>
                          <a:cs typeface="Arial"/>
                        </a:rPr>
                        <a:t> (wie lange?)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rowSpan="2">
                  <a:txBody>
                    <a:bodyPr/>
                    <a:lstStyle/>
                    <a:p>
                      <a:pPr>
                        <a:lnSpc>
                          <a:spcPct val="115000"/>
                        </a:lnSpc>
                        <a:spcAft>
                          <a:spcPts val="0"/>
                        </a:spcAft>
                      </a:pPr>
                      <a:r>
                        <a:rPr lang="de-CH" sz="1100" dirty="0" smtClean="0">
                          <a:effectLst/>
                          <a:latin typeface="+mj-lt"/>
                          <a:ea typeface="Calibri"/>
                          <a:cs typeface="Times New Roman"/>
                        </a:rPr>
                        <a:t>Kontinuierliche Dauermethode</a:t>
                      </a:r>
                    </a:p>
                    <a:p>
                      <a:pPr>
                        <a:lnSpc>
                          <a:spcPct val="115000"/>
                        </a:lnSpc>
                        <a:spcAft>
                          <a:spcPts val="0"/>
                        </a:spcAft>
                      </a:pPr>
                      <a:endParaRPr lang="de-CH" sz="1100" dirty="0" smtClean="0">
                        <a:effectLst/>
                        <a:latin typeface="+mj-lt"/>
                        <a:ea typeface="Calibri"/>
                        <a:cs typeface="Times New Roman"/>
                      </a:endParaRPr>
                    </a:p>
                    <a:p>
                      <a:pPr>
                        <a:lnSpc>
                          <a:spcPct val="115000"/>
                        </a:lnSpc>
                        <a:spcAft>
                          <a:spcPts val="0"/>
                        </a:spcAft>
                      </a:pPr>
                      <a:r>
                        <a:rPr lang="de-CH" sz="1100" dirty="0" smtClean="0">
                          <a:effectLst/>
                          <a:latin typeface="+mj-lt"/>
                          <a:ea typeface="Calibri"/>
                          <a:cs typeface="Times New Roman"/>
                        </a:rPr>
                        <a:t>Variable Dauermethode</a:t>
                      </a:r>
                    </a:p>
                    <a:p>
                      <a:pPr>
                        <a:lnSpc>
                          <a:spcPct val="115000"/>
                        </a:lnSpc>
                        <a:spcAft>
                          <a:spcPts val="0"/>
                        </a:spcAft>
                      </a:pPr>
                      <a:endParaRPr lang="de-CH" sz="1100" dirty="0" smtClean="0">
                        <a:effectLst/>
                        <a:latin typeface="+mj-lt"/>
                        <a:ea typeface="Calibri"/>
                        <a:cs typeface="Times New Roman"/>
                      </a:endParaRPr>
                    </a:p>
                    <a:p>
                      <a:pPr>
                        <a:lnSpc>
                          <a:spcPct val="115000"/>
                        </a:lnSpc>
                        <a:spcAft>
                          <a:spcPts val="0"/>
                        </a:spcAft>
                      </a:pPr>
                      <a:r>
                        <a:rPr lang="de-CH" sz="1100" dirty="0" smtClean="0">
                          <a:effectLst/>
                          <a:latin typeface="+mj-lt"/>
                          <a:ea typeface="Calibri"/>
                          <a:cs typeface="Times New Roman"/>
                        </a:rPr>
                        <a:t>Extensive</a:t>
                      </a:r>
                      <a:r>
                        <a:rPr lang="de-CH" sz="1100" baseline="0" dirty="0" smtClean="0">
                          <a:effectLst/>
                          <a:latin typeface="+mj-lt"/>
                          <a:ea typeface="Calibri"/>
                          <a:cs typeface="Times New Roman"/>
                        </a:rPr>
                        <a:t> </a:t>
                      </a:r>
                      <a:r>
                        <a:rPr lang="de-CH" sz="1100" dirty="0" smtClean="0">
                          <a:effectLst/>
                          <a:latin typeface="+mj-lt"/>
                          <a:ea typeface="Calibri"/>
                          <a:cs typeface="Times New Roman"/>
                        </a:rPr>
                        <a:t>Intervallmethode</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F77B"/>
                    </a:solidFill>
                  </a:tcPr>
                </a:tc>
                <a:extLst>
                  <a:ext uri="{0D108BD9-81ED-4DB2-BD59-A6C34878D82A}">
                    <a16:rowId xmlns:a16="http://schemas.microsoft.com/office/drawing/2014/main" val="10002"/>
                  </a:ext>
                </a:extLst>
              </a:tr>
              <a:tr h="720000">
                <a:tc>
                  <a:txBody>
                    <a:bodyPr/>
                    <a:lstStyle/>
                    <a:p>
                      <a:pPr algn="ctr">
                        <a:lnSpc>
                          <a:spcPct val="115000"/>
                        </a:lnSpc>
                        <a:spcAft>
                          <a:spcPts val="0"/>
                        </a:spcAft>
                      </a:pPr>
                      <a:r>
                        <a:rPr lang="de-CH" sz="1100" b="1" dirty="0" smtClean="0">
                          <a:effectLst/>
                          <a:latin typeface="+mj-lt"/>
                          <a:ea typeface="Calibri"/>
                          <a:cs typeface="Times New Roman"/>
                        </a:rPr>
                        <a:t>3</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de-CH" sz="1100" dirty="0" smtClean="0">
                          <a:effectLst/>
                          <a:latin typeface="+mj-lt"/>
                          <a:ea typeface="Calibri"/>
                          <a:cs typeface="Arial"/>
                        </a:rPr>
                        <a:t>80-90%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de-CH" sz="1100" dirty="0" smtClean="0">
                          <a:effectLst/>
                          <a:latin typeface="+mj-lt"/>
                          <a:ea typeface="Calibri"/>
                          <a:cs typeface="Times New Roman"/>
                        </a:rPr>
                        <a:t>mittel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de-CH" sz="1100" dirty="0" smtClean="0">
                          <a:effectLst/>
                          <a:latin typeface="+mj-lt"/>
                          <a:ea typeface="Calibri"/>
                          <a:cs typeface="Times New Roman"/>
                        </a:rPr>
                        <a:t>sprechen in ganzen Sätzen</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de-CH" sz="1100" kern="1200" dirty="0" smtClean="0">
                          <a:solidFill>
                            <a:schemeClr val="tx1"/>
                          </a:solidFill>
                          <a:effectLst/>
                          <a:latin typeface="+mn-lt"/>
                          <a:ea typeface="Calibri"/>
                          <a:cs typeface="Arial"/>
                        </a:rPr>
                        <a:t>Entwicklung der </a:t>
                      </a:r>
                      <a:r>
                        <a:rPr lang="de-CH" sz="1100" i="1" kern="1200" dirty="0" smtClean="0">
                          <a:solidFill>
                            <a:schemeClr val="tx1"/>
                          </a:solidFill>
                          <a:effectLst/>
                          <a:latin typeface="+mn-lt"/>
                          <a:ea typeface="Calibri"/>
                          <a:cs typeface="Arial"/>
                        </a:rPr>
                        <a:t>aeroben Leistungsfähigkeit </a:t>
                      </a:r>
                      <a:r>
                        <a:rPr lang="de-CH" sz="1100" kern="1200" dirty="0" smtClean="0">
                          <a:solidFill>
                            <a:schemeClr val="tx1"/>
                          </a:solidFill>
                          <a:effectLst/>
                          <a:latin typeface="+mn-lt"/>
                          <a:ea typeface="Calibri"/>
                          <a:cs typeface="Arial"/>
                        </a:rPr>
                        <a:t>(wie schnell?)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a:lnSpc>
                          <a:spcPct val="115000"/>
                        </a:lnSpc>
                        <a:spcAft>
                          <a:spcPts val="0"/>
                        </a:spcAft>
                      </a:pP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262952">
                <a:tc>
                  <a:txBody>
                    <a:bodyPr/>
                    <a:lstStyle/>
                    <a:p>
                      <a:pPr algn="ctr">
                        <a:lnSpc>
                          <a:spcPct val="115000"/>
                        </a:lnSpc>
                        <a:spcAft>
                          <a:spcPts val="0"/>
                        </a:spcAft>
                      </a:pPr>
                      <a:r>
                        <a:rPr lang="de-CH" sz="1100" b="1" dirty="0" smtClean="0">
                          <a:effectLst/>
                          <a:latin typeface="+mj-lt"/>
                          <a:ea typeface="Calibri"/>
                          <a:cs typeface="Times New Roman"/>
                        </a:rPr>
                        <a:t>4</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de-CH" sz="1100" dirty="0" smtClean="0">
                          <a:effectLst/>
                          <a:latin typeface="+mj-lt"/>
                          <a:ea typeface="Calibri"/>
                          <a:cs typeface="Arial"/>
                        </a:rPr>
                        <a:t>90-95%</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de-CH" sz="1100" dirty="0" smtClean="0">
                          <a:effectLst/>
                          <a:latin typeface="+mj-lt"/>
                          <a:ea typeface="Calibri"/>
                          <a:cs typeface="Times New Roman"/>
                        </a:rPr>
                        <a:t>hart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de-CH" sz="1100" dirty="0" smtClean="0">
                          <a:effectLst/>
                          <a:latin typeface="+mj-lt"/>
                          <a:ea typeface="Calibri"/>
                          <a:cs typeface="Times New Roman"/>
                        </a:rPr>
                        <a:t>knapper Wortwechsel</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15000"/>
                        </a:lnSpc>
                        <a:spcAft>
                          <a:spcPts val="0"/>
                        </a:spcAft>
                      </a:pPr>
                      <a:r>
                        <a:rPr lang="de-CH" sz="1100" dirty="0" smtClean="0">
                          <a:effectLst/>
                          <a:latin typeface="+mj-lt"/>
                          <a:ea typeface="Calibri"/>
                          <a:cs typeface="Arial"/>
                        </a:rPr>
                        <a:t>Übergang zur </a:t>
                      </a:r>
                      <a:r>
                        <a:rPr lang="de-CH" sz="1100" i="1" dirty="0" smtClean="0">
                          <a:effectLst/>
                          <a:latin typeface="+mj-lt"/>
                          <a:ea typeface="Calibri"/>
                          <a:cs typeface="Arial"/>
                        </a:rPr>
                        <a:t>anaeroben Energiebereitstellung </a:t>
                      </a:r>
                      <a:r>
                        <a:rPr lang="de-CH" sz="1100" i="0" dirty="0" smtClean="0">
                          <a:effectLst/>
                          <a:latin typeface="+mj-lt"/>
                          <a:ea typeface="Calibri"/>
                          <a:cs typeface="Arial"/>
                        </a:rPr>
                        <a:t>(ohne Sauerstoff);</a:t>
                      </a:r>
                    </a:p>
                    <a:p>
                      <a:pPr>
                        <a:lnSpc>
                          <a:spcPct val="115000"/>
                        </a:lnSpc>
                        <a:spcAft>
                          <a:spcPts val="0"/>
                        </a:spcAft>
                      </a:pPr>
                      <a:r>
                        <a:rPr lang="de-CH" sz="1100" dirty="0" smtClean="0">
                          <a:effectLst/>
                          <a:latin typeface="+mj-lt"/>
                          <a:ea typeface="Calibri"/>
                          <a:cs typeface="Arial"/>
                        </a:rPr>
                        <a:t>Verbesserung </a:t>
                      </a:r>
                      <a:r>
                        <a:rPr lang="de-CH" sz="1100" dirty="0">
                          <a:effectLst/>
                          <a:latin typeface="+mj-lt"/>
                          <a:ea typeface="Calibri"/>
                          <a:cs typeface="Arial"/>
                        </a:rPr>
                        <a:t>der </a:t>
                      </a:r>
                      <a:r>
                        <a:rPr lang="de-CH" sz="1100" dirty="0" smtClean="0">
                          <a:effectLst/>
                          <a:latin typeface="+mj-lt"/>
                          <a:ea typeface="Calibri"/>
                          <a:cs typeface="Arial"/>
                        </a:rPr>
                        <a:t>Laktattoleranz</a:t>
                      </a:r>
                      <a:r>
                        <a:rPr lang="de-CH" sz="1100" baseline="0" dirty="0" smtClean="0">
                          <a:effectLst/>
                          <a:latin typeface="+mj-lt"/>
                          <a:ea typeface="Calibri"/>
                          <a:cs typeface="Arial"/>
                        </a:rPr>
                        <a:t> (Übersäuerung der Muskeln)</a:t>
                      </a:r>
                      <a:endParaRPr lang="de-CH" sz="1100" dirty="0" smtClean="0">
                        <a:effectLst/>
                        <a:latin typeface="+mj-lt"/>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rowSpan="2">
                  <a:txBody>
                    <a:bodyPr/>
                    <a:lstStyle/>
                    <a:p>
                      <a:pPr>
                        <a:lnSpc>
                          <a:spcPct val="115000"/>
                        </a:lnSpc>
                        <a:spcAft>
                          <a:spcPts val="0"/>
                        </a:spcAft>
                      </a:pPr>
                      <a:r>
                        <a:rPr lang="de-CH" sz="1100" dirty="0" smtClean="0">
                          <a:effectLst/>
                          <a:latin typeface="+mj-lt"/>
                          <a:ea typeface="Calibri"/>
                          <a:cs typeface="Times New Roman"/>
                        </a:rPr>
                        <a:t>Intensive Intervallmethode</a:t>
                      </a:r>
                    </a:p>
                    <a:p>
                      <a:pPr>
                        <a:lnSpc>
                          <a:spcPct val="115000"/>
                        </a:lnSpc>
                        <a:spcAft>
                          <a:spcPts val="0"/>
                        </a:spcAft>
                      </a:pPr>
                      <a:endParaRPr lang="de-CH" sz="1100" dirty="0" smtClean="0">
                        <a:effectLst/>
                        <a:latin typeface="+mj-lt"/>
                        <a:ea typeface="Calibri"/>
                        <a:cs typeface="Times New Roman"/>
                      </a:endParaRPr>
                    </a:p>
                    <a:p>
                      <a:pPr>
                        <a:lnSpc>
                          <a:spcPct val="115000"/>
                        </a:lnSpc>
                        <a:spcAft>
                          <a:spcPts val="0"/>
                        </a:spcAft>
                      </a:pPr>
                      <a:r>
                        <a:rPr lang="de-CH" sz="1100" dirty="0" smtClean="0">
                          <a:effectLst/>
                          <a:latin typeface="+mj-lt"/>
                          <a:ea typeface="Calibri"/>
                          <a:cs typeface="Times New Roman"/>
                        </a:rPr>
                        <a:t>Intermittierende Methode</a:t>
                      </a:r>
                    </a:p>
                    <a:p>
                      <a:pPr>
                        <a:lnSpc>
                          <a:spcPct val="115000"/>
                        </a:lnSpc>
                        <a:spcAft>
                          <a:spcPts val="0"/>
                        </a:spcAft>
                      </a:pPr>
                      <a:endParaRPr lang="de-CH" sz="1100" dirty="0" smtClean="0">
                        <a:effectLst/>
                        <a:latin typeface="+mj-lt"/>
                        <a:ea typeface="Calibri"/>
                        <a:cs typeface="Times New Roman"/>
                      </a:endParaRPr>
                    </a:p>
                    <a:p>
                      <a:pPr>
                        <a:lnSpc>
                          <a:spcPct val="115000"/>
                        </a:lnSpc>
                        <a:spcAft>
                          <a:spcPts val="0"/>
                        </a:spcAft>
                      </a:pPr>
                      <a:r>
                        <a:rPr lang="de-CH" sz="1100" dirty="0" smtClean="0">
                          <a:effectLst/>
                          <a:latin typeface="+mj-lt"/>
                          <a:ea typeface="Calibri"/>
                          <a:cs typeface="Times New Roman"/>
                        </a:rPr>
                        <a:t>Wiederholungsmethode</a:t>
                      </a:r>
                    </a:p>
                    <a:p>
                      <a:pPr>
                        <a:lnSpc>
                          <a:spcPct val="115000"/>
                        </a:lnSpc>
                        <a:spcAft>
                          <a:spcPts val="0"/>
                        </a:spcAft>
                      </a:pPr>
                      <a:endParaRPr lang="de-CH" sz="1100" dirty="0" smtClean="0">
                        <a:effectLst/>
                        <a:latin typeface="+mj-lt"/>
                        <a:ea typeface="Calibri"/>
                        <a:cs typeface="Times New Roman"/>
                      </a:endParaRPr>
                    </a:p>
                    <a:p>
                      <a:pPr>
                        <a:lnSpc>
                          <a:spcPct val="115000"/>
                        </a:lnSpc>
                        <a:spcAft>
                          <a:spcPts val="0"/>
                        </a:spcAft>
                      </a:pPr>
                      <a:r>
                        <a:rPr lang="de-CH" sz="1100" dirty="0" smtClean="0">
                          <a:effectLst/>
                          <a:latin typeface="+mj-lt"/>
                          <a:ea typeface="Calibri"/>
                          <a:cs typeface="Times New Roman"/>
                        </a:rPr>
                        <a:t>Wettkampfmethode</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4314"/>
                    </a:solidFill>
                  </a:tcPr>
                </a:tc>
                <a:extLst>
                  <a:ext uri="{0D108BD9-81ED-4DB2-BD59-A6C34878D82A}">
                    <a16:rowId xmlns:a16="http://schemas.microsoft.com/office/drawing/2014/main" val="10004"/>
                  </a:ext>
                </a:extLst>
              </a:tr>
              <a:tr h="783141">
                <a:tc>
                  <a:txBody>
                    <a:bodyPr/>
                    <a:lstStyle/>
                    <a:p>
                      <a:pPr algn="ctr">
                        <a:lnSpc>
                          <a:spcPct val="115000"/>
                        </a:lnSpc>
                        <a:spcAft>
                          <a:spcPts val="0"/>
                        </a:spcAft>
                      </a:pPr>
                      <a:r>
                        <a:rPr lang="de-CH" sz="1100" b="1" dirty="0" smtClean="0">
                          <a:effectLst/>
                          <a:latin typeface="+mj-lt"/>
                          <a:ea typeface="Calibri"/>
                          <a:cs typeface="Times New Roman"/>
                        </a:rPr>
                        <a:t>5</a:t>
                      </a:r>
                      <a:endParaRPr lang="de-CH" sz="11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e-CH" sz="1100" dirty="0" smtClean="0">
                          <a:effectLst/>
                          <a:latin typeface="+mj-lt"/>
                          <a:ea typeface="Calibri"/>
                          <a:cs typeface="Arial"/>
                        </a:rPr>
                        <a:t>95-100%</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e-CH" sz="1100" dirty="0" smtClean="0">
                          <a:effectLst/>
                          <a:latin typeface="+mj-lt"/>
                          <a:ea typeface="Calibri"/>
                          <a:cs typeface="Times New Roman"/>
                        </a:rPr>
                        <a:t>sehr</a:t>
                      </a:r>
                      <a:r>
                        <a:rPr lang="de-CH" sz="1100" baseline="0" dirty="0" smtClean="0">
                          <a:effectLst/>
                          <a:latin typeface="+mj-lt"/>
                          <a:ea typeface="Calibri"/>
                          <a:cs typeface="Times New Roman"/>
                        </a:rPr>
                        <a:t> hart</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e-CH" sz="1100" dirty="0" smtClean="0">
                          <a:effectLst/>
                          <a:latin typeface="+mj-lt"/>
                          <a:ea typeface="Calibri"/>
                          <a:cs typeface="Times New Roman"/>
                        </a:rPr>
                        <a:t>kein Wortwechsel mehr möglich</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Aft>
                          <a:spcPts val="0"/>
                        </a:spcAft>
                      </a:pPr>
                      <a:r>
                        <a:rPr lang="de-CH" sz="1100" dirty="0" smtClean="0">
                          <a:effectLst/>
                          <a:latin typeface="+mj-lt"/>
                          <a:ea typeface="Calibri"/>
                          <a:cs typeface="Arial"/>
                        </a:rPr>
                        <a:t>Entwicklung der </a:t>
                      </a:r>
                      <a:r>
                        <a:rPr lang="de-CH" sz="1100" i="1" dirty="0" smtClean="0">
                          <a:effectLst/>
                          <a:latin typeface="+mj-lt"/>
                          <a:ea typeface="Calibri"/>
                          <a:cs typeface="Arial"/>
                        </a:rPr>
                        <a:t>anaeroben Kapazität /</a:t>
                      </a:r>
                      <a:r>
                        <a:rPr lang="de-CH" sz="1100" i="1" baseline="0" dirty="0" smtClean="0">
                          <a:effectLst/>
                          <a:latin typeface="+mj-lt"/>
                          <a:ea typeface="Calibri"/>
                          <a:cs typeface="Arial"/>
                        </a:rPr>
                        <a:t> Leistungsfähigkeit</a:t>
                      </a:r>
                      <a:r>
                        <a:rPr lang="de-CH" sz="1100" baseline="0" dirty="0" smtClean="0">
                          <a:effectLst/>
                          <a:latin typeface="+mj-lt"/>
                          <a:ea typeface="Calibri"/>
                          <a:cs typeface="Arial"/>
                        </a:rPr>
                        <a:t>.</a:t>
                      </a: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vMerge="1">
                  <a:txBody>
                    <a:bodyPr/>
                    <a:lstStyle/>
                    <a:p>
                      <a:pPr>
                        <a:lnSpc>
                          <a:spcPct val="115000"/>
                        </a:lnSpc>
                        <a:spcAft>
                          <a:spcPts val="0"/>
                        </a:spcAft>
                      </a:pPr>
                      <a:endParaRPr lang="de-CH" sz="11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6907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Ausdauer – </a:t>
            </a:r>
            <a:br>
              <a:rPr lang="de-CH" dirty="0" smtClean="0"/>
            </a:br>
            <a:r>
              <a:rPr lang="de-CH" dirty="0" smtClean="0"/>
              <a:t>Bestimmung des Maximalpulses</a:t>
            </a:r>
            <a:endParaRPr lang="de-CH" dirty="0"/>
          </a:p>
        </p:txBody>
      </p:sp>
      <p:graphicFrame>
        <p:nvGraphicFramePr>
          <p:cNvPr id="4" name="Tabelle 3"/>
          <p:cNvGraphicFramePr>
            <a:graphicFrameLocks noGrp="1"/>
          </p:cNvGraphicFramePr>
          <p:nvPr>
            <p:extLst>
              <p:ext uri="{D42A27DB-BD31-4B8C-83A1-F6EECF244321}">
                <p14:modId xmlns:p14="http://schemas.microsoft.com/office/powerpoint/2010/main" val="4037083628"/>
              </p:ext>
            </p:extLst>
          </p:nvPr>
        </p:nvGraphicFramePr>
        <p:xfrm>
          <a:off x="881508" y="1898795"/>
          <a:ext cx="7879905" cy="2382026"/>
        </p:xfrm>
        <a:graphic>
          <a:graphicData uri="http://schemas.openxmlformats.org/drawingml/2006/table">
            <a:tbl>
              <a:tblPr firstRow="1" firstCol="1" bandRow="1"/>
              <a:tblGrid>
                <a:gridCol w="1530204">
                  <a:extLst>
                    <a:ext uri="{9D8B030D-6E8A-4147-A177-3AD203B41FA5}">
                      <a16:colId xmlns:a16="http://schemas.microsoft.com/office/drawing/2014/main" val="20000"/>
                    </a:ext>
                  </a:extLst>
                </a:gridCol>
                <a:gridCol w="6349701">
                  <a:extLst>
                    <a:ext uri="{9D8B030D-6E8A-4147-A177-3AD203B41FA5}">
                      <a16:colId xmlns:a16="http://schemas.microsoft.com/office/drawing/2014/main" val="20001"/>
                    </a:ext>
                  </a:extLst>
                </a:gridCol>
              </a:tblGrid>
              <a:tr h="1191013">
                <a:tc>
                  <a:txBody>
                    <a:bodyPr/>
                    <a:lstStyle/>
                    <a:p>
                      <a:pPr algn="ctr">
                        <a:lnSpc>
                          <a:spcPct val="115000"/>
                        </a:lnSpc>
                        <a:spcAft>
                          <a:spcPts val="0"/>
                        </a:spcAft>
                      </a:pPr>
                      <a:r>
                        <a:rPr lang="de-CH" sz="5400" dirty="0">
                          <a:effectLst/>
                          <a:latin typeface="Arial"/>
                          <a:ea typeface="Calibri"/>
                          <a:cs typeface="Times New Roman"/>
                        </a:rPr>
                        <a:t>♂</a:t>
                      </a:r>
                      <a:endParaRPr lang="de-CH" sz="540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de-CH" sz="5400" dirty="0" smtClean="0">
                          <a:effectLst/>
                          <a:latin typeface="Arial"/>
                          <a:ea typeface="Calibri"/>
                          <a:cs typeface="Times New Roman"/>
                        </a:rPr>
                        <a:t>220</a:t>
                      </a:r>
                      <a:r>
                        <a:rPr lang="de-CH" sz="2800" dirty="0" smtClean="0">
                          <a:effectLst/>
                          <a:latin typeface="Arial"/>
                          <a:ea typeface="Calibri"/>
                          <a:cs typeface="Times New Roman"/>
                        </a:rPr>
                        <a:t> </a:t>
                      </a:r>
                      <a:r>
                        <a:rPr lang="de-CH" sz="5400" dirty="0">
                          <a:effectLst/>
                          <a:latin typeface="Arial"/>
                          <a:ea typeface="Calibri"/>
                          <a:cs typeface="Times New Roman"/>
                        </a:rPr>
                        <a:t>– </a:t>
                      </a:r>
                      <a:r>
                        <a:rPr lang="de-CH" sz="5400" dirty="0" smtClean="0">
                          <a:effectLst/>
                          <a:latin typeface="Arial"/>
                          <a:ea typeface="Calibri"/>
                          <a:cs typeface="Times New Roman"/>
                        </a:rPr>
                        <a:t>Alter</a:t>
                      </a:r>
                      <a:endParaRPr lang="de-CH" sz="540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extLst>
                  <a:ext uri="{0D108BD9-81ED-4DB2-BD59-A6C34878D82A}">
                    <a16:rowId xmlns:a16="http://schemas.microsoft.com/office/drawing/2014/main" val="10000"/>
                  </a:ext>
                </a:extLst>
              </a:tr>
              <a:tr h="1191013">
                <a:tc>
                  <a:txBody>
                    <a:bodyPr/>
                    <a:lstStyle/>
                    <a:p>
                      <a:pPr algn="ctr">
                        <a:lnSpc>
                          <a:spcPct val="115000"/>
                        </a:lnSpc>
                        <a:spcAft>
                          <a:spcPts val="0"/>
                        </a:spcAft>
                      </a:pPr>
                      <a:r>
                        <a:rPr lang="de-CH" sz="5400" dirty="0">
                          <a:effectLst/>
                          <a:latin typeface="Arial"/>
                          <a:ea typeface="Calibri"/>
                          <a:cs typeface="Times New Roman"/>
                        </a:rPr>
                        <a:t>♀</a:t>
                      </a:r>
                      <a:endParaRPr lang="de-CH" sz="540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ctr">
                        <a:lnSpc>
                          <a:spcPct val="115000"/>
                        </a:lnSpc>
                        <a:spcAft>
                          <a:spcPts val="0"/>
                        </a:spcAft>
                      </a:pPr>
                      <a:r>
                        <a:rPr lang="de-CH" sz="5400" dirty="0" smtClean="0">
                          <a:effectLst/>
                          <a:latin typeface="Arial"/>
                          <a:ea typeface="Calibri"/>
                          <a:cs typeface="Times New Roman"/>
                        </a:rPr>
                        <a:t>226</a:t>
                      </a:r>
                      <a:r>
                        <a:rPr lang="de-CH" sz="2800" dirty="0" smtClean="0">
                          <a:effectLst/>
                          <a:latin typeface="Arial"/>
                          <a:ea typeface="Calibri"/>
                          <a:cs typeface="Times New Roman"/>
                        </a:rPr>
                        <a:t> </a:t>
                      </a:r>
                      <a:r>
                        <a:rPr lang="de-CH" sz="5400" dirty="0">
                          <a:effectLst/>
                          <a:latin typeface="Arial"/>
                          <a:ea typeface="Calibri"/>
                          <a:cs typeface="Times New Roman"/>
                        </a:rPr>
                        <a:t>– </a:t>
                      </a:r>
                      <a:r>
                        <a:rPr lang="de-CH" sz="5400" dirty="0" smtClean="0">
                          <a:effectLst/>
                          <a:latin typeface="Arial"/>
                          <a:ea typeface="Calibri"/>
                          <a:cs typeface="Times New Roman"/>
                        </a:rPr>
                        <a:t>Alter</a:t>
                      </a:r>
                      <a:endParaRPr lang="de-CH" sz="5400" dirty="0">
                        <a:effectLst/>
                        <a:latin typeface="Calibri"/>
                        <a:ea typeface="Calibri"/>
                        <a:cs typeface="Times New Roman"/>
                      </a:endParaRPr>
                    </a:p>
                  </a:txBody>
                  <a:tcPr marL="38173" marR="38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1724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70116" y="2348856"/>
            <a:ext cx="7772400" cy="1500187"/>
          </a:xfrm>
        </p:spPr>
        <p:txBody>
          <a:bodyPr/>
          <a:lstStyle/>
          <a:p>
            <a:pPr algn="ctr"/>
            <a:r>
              <a:rPr lang="de-CH" sz="4800" b="1" dirty="0" smtClean="0"/>
              <a:t>Sport in der Rekrutenschule</a:t>
            </a:r>
            <a:endParaRPr lang="de-CH" sz="4800" b="1" dirty="0"/>
          </a:p>
        </p:txBody>
      </p:sp>
    </p:spTree>
    <p:extLst>
      <p:ext uri="{BB962C8B-B14F-4D97-AF65-F5344CB8AC3E}">
        <p14:creationId xmlns:p14="http://schemas.microsoft.com/office/powerpoint/2010/main" val="301188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268412" y="279400"/>
            <a:ext cx="7804188" cy="989013"/>
          </a:xfrm>
        </p:spPr>
        <p:txBody>
          <a:bodyPr/>
          <a:lstStyle/>
          <a:p>
            <a:r>
              <a:rPr lang="de-CH" dirty="0" smtClean="0"/>
              <a:t>Sport: </a:t>
            </a:r>
            <a:r>
              <a:rPr lang="de-CH" sz="3100" dirty="0" smtClean="0"/>
              <a:t>mehr als eine sinnvolle Freizeitbeschäftigung</a:t>
            </a:r>
            <a:endParaRPr lang="de-CH" sz="3100" dirty="0"/>
          </a:p>
        </p:txBody>
      </p:sp>
      <p:sp>
        <p:nvSpPr>
          <p:cNvPr id="38" name="Inhaltsplatzhalter 2"/>
          <p:cNvSpPr txBox="1">
            <a:spLocks/>
          </p:cNvSpPr>
          <p:nvPr/>
        </p:nvSpPr>
        <p:spPr>
          <a:xfrm>
            <a:off x="467248" y="44751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39" name="Inhaltsplatzhalter 2"/>
          <p:cNvSpPr txBox="1">
            <a:spLocks/>
          </p:cNvSpPr>
          <p:nvPr/>
        </p:nvSpPr>
        <p:spPr>
          <a:xfrm>
            <a:off x="323232" y="30349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4"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6" name="Titel 1"/>
          <p:cNvSpPr txBox="1">
            <a:spLocks/>
          </p:cNvSpPr>
          <p:nvPr/>
        </p:nvSpPr>
        <p:spPr>
          <a:xfrm>
            <a:off x="395240" y="-153952"/>
            <a:ext cx="8208912" cy="1152128"/>
          </a:xfrm>
          <a:prstGeom prst="rect">
            <a:avLst/>
          </a:prstGeom>
        </p:spPr>
        <p:txBody>
          <a:bodyPr vert="horz" anchor="t">
            <a:noAutofit/>
          </a:bodyPr>
          <a:lstStyle/>
          <a:p>
            <a:pPr lvl="0">
              <a:spcBef>
                <a:spcPct val="0"/>
              </a:spcBef>
              <a:defRPr/>
            </a:pPr>
            <a:endParaRPr lang="de-CH" sz="4000" b="1" spc="-100" dirty="0">
              <a:solidFill>
                <a:schemeClr val="tx2">
                  <a:satMod val="200000"/>
                </a:schemeClr>
              </a:solidFill>
            </a:endParaRPr>
          </a:p>
        </p:txBody>
      </p:sp>
      <p:sp>
        <p:nvSpPr>
          <p:cNvPr id="47" name="Inhaltsplatzhalter 2"/>
          <p:cNvSpPr txBox="1">
            <a:spLocks/>
          </p:cNvSpPr>
          <p:nvPr/>
        </p:nvSpPr>
        <p:spPr>
          <a:xfrm>
            <a:off x="467248" y="78215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48"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6" name="Inhaltsplatzhalter 2"/>
          <p:cNvSpPr txBox="1">
            <a:spLocks/>
          </p:cNvSpPr>
          <p:nvPr/>
        </p:nvSpPr>
        <p:spPr>
          <a:xfrm>
            <a:off x="619648" y="934552"/>
            <a:ext cx="8344544" cy="5374832"/>
          </a:xfrm>
          <a:prstGeom prst="rect">
            <a:avLst/>
          </a:prstGeom>
        </p:spPr>
        <p:txBody>
          <a:bodyPr vert="horz">
            <a:normAutofit/>
          </a:bodyPr>
          <a:lstStyle/>
          <a:p>
            <a:endParaRPr lang="de-CH" sz="2300" b="1" kern="0" dirty="0" smtClean="0"/>
          </a:p>
        </p:txBody>
      </p:sp>
      <p:sp>
        <p:nvSpPr>
          <p:cNvPr id="253" name="Inhaltsplatzhalter 2"/>
          <p:cNvSpPr txBox="1">
            <a:spLocks/>
          </p:cNvSpPr>
          <p:nvPr/>
        </p:nvSpPr>
        <p:spPr bwMode="auto">
          <a:xfrm>
            <a:off x="1268402" y="1268712"/>
            <a:ext cx="7704138" cy="421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411480">
              <a:spcBef>
                <a:spcPts val="700"/>
              </a:spcBef>
              <a:buClr>
                <a:schemeClr val="tx2"/>
              </a:buClr>
              <a:buSzPct val="95000"/>
              <a:buFont typeface="Wingdings" pitchFamily="2" charset="2"/>
              <a:buChar char="Ø"/>
            </a:pPr>
            <a:endParaRPr lang="de-CH" sz="2400" dirty="0" smtClean="0"/>
          </a:p>
          <a:p>
            <a:pPr marL="68580" indent="0">
              <a:spcBef>
                <a:spcPts val="700"/>
              </a:spcBef>
              <a:buClr>
                <a:schemeClr val="tx2"/>
              </a:buClr>
              <a:buSzPct val="95000"/>
              <a:buNone/>
            </a:pPr>
            <a:endParaRPr lang="de-CH" sz="2400" dirty="0" smtClean="0"/>
          </a:p>
          <a:p>
            <a:pPr marL="68580" indent="0">
              <a:spcBef>
                <a:spcPts val="700"/>
              </a:spcBef>
              <a:buClr>
                <a:schemeClr val="tx2"/>
              </a:buClr>
              <a:buSzPct val="95000"/>
              <a:buNone/>
            </a:pPr>
            <a:endParaRPr lang="de-CH" sz="2400" dirty="0"/>
          </a:p>
          <a:p>
            <a:pPr marL="68580" indent="0">
              <a:spcBef>
                <a:spcPts val="700"/>
              </a:spcBef>
              <a:buClr>
                <a:schemeClr val="tx2"/>
              </a:buClr>
              <a:buSzPct val="95000"/>
              <a:buNone/>
            </a:pPr>
            <a:endParaRPr lang="de-CH" sz="2400" dirty="0" smtClean="0"/>
          </a:p>
          <a:p>
            <a:pPr marL="68580" indent="0">
              <a:spcBef>
                <a:spcPts val="700"/>
              </a:spcBef>
              <a:buClr>
                <a:schemeClr val="tx2"/>
              </a:buClr>
              <a:buSzPct val="95000"/>
              <a:buNone/>
            </a:pPr>
            <a:endParaRPr lang="de-CH" sz="2400" dirty="0"/>
          </a:p>
          <a:p>
            <a:pPr marL="68580" indent="0">
              <a:spcBef>
                <a:spcPts val="700"/>
              </a:spcBef>
              <a:buClr>
                <a:schemeClr val="tx2"/>
              </a:buClr>
              <a:buSzPct val="95000"/>
              <a:buNone/>
            </a:pPr>
            <a:endParaRPr lang="de-CH" sz="2400" dirty="0"/>
          </a:p>
          <a:p>
            <a:pPr marL="0" indent="0">
              <a:buNone/>
            </a:pPr>
            <a:r>
              <a:rPr lang="de-CH" sz="2400" kern="0" dirty="0"/>
              <a:t>Die Gesundheit, die Leistungsfähigkeit und die Belastungstoleranz machen einen wichtigen Teil der Lebensqualität aus und können zu einem grossen Teil durch Training entwickelt, gefestigt und erhalten werden.</a:t>
            </a:r>
          </a:p>
        </p:txBody>
      </p:sp>
      <p:sp>
        <p:nvSpPr>
          <p:cNvPr id="12" name="Abgerundetes Rechteck 11"/>
          <p:cNvSpPr/>
          <p:nvPr/>
        </p:nvSpPr>
        <p:spPr bwMode="auto">
          <a:xfrm>
            <a:off x="1209675" y="1538748"/>
            <a:ext cx="7682901" cy="1986141"/>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411480">
              <a:spcBef>
                <a:spcPts val="700"/>
              </a:spcBef>
              <a:buClr>
                <a:schemeClr val="tx2"/>
              </a:buClr>
              <a:buSzPct val="95000"/>
            </a:pPr>
            <a:r>
              <a:rPr lang="de-CH" sz="2400" dirty="0"/>
              <a:t>Was beansprucht wird, entwickelt sich, was nicht gebraucht wird, bildet sich zurück</a:t>
            </a:r>
          </a:p>
        </p:txBody>
      </p:sp>
      <p:sp>
        <p:nvSpPr>
          <p:cNvPr id="13" name="Abgerundetes Rechteck 12"/>
          <p:cNvSpPr/>
          <p:nvPr/>
        </p:nvSpPr>
        <p:spPr bwMode="auto">
          <a:xfrm>
            <a:off x="1247775" y="3827035"/>
            <a:ext cx="7644801" cy="2148316"/>
          </a:xfrm>
          <a:prstGeom prst="roundRect">
            <a:avLst/>
          </a:prstGeom>
          <a:solidFill>
            <a:srgbClr val="DA4314"/>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eaLnBrk="1" hangingPunct="1"/>
            <a:r>
              <a:rPr lang="de-CH" altLang="de-DE" sz="1800" b="1" i="1" dirty="0">
                <a:latin typeface="Arial" pitchFamily="34" charset="0"/>
              </a:rPr>
              <a:t>Nebst der Psyche bildet die physische Leistungsfähigkeit die Bereitschaft eines jeden Angehörigen der Armee (</a:t>
            </a:r>
            <a:r>
              <a:rPr lang="de-CH" altLang="de-DE" sz="1800" b="1" i="1" dirty="0" err="1">
                <a:latin typeface="Arial" pitchFamily="34" charset="0"/>
              </a:rPr>
              <a:t>AdA</a:t>
            </a:r>
            <a:r>
              <a:rPr lang="de-CH" altLang="de-DE" sz="1800" b="1" i="1" dirty="0">
                <a:latin typeface="Arial" pitchFamily="34" charset="0"/>
              </a:rPr>
              <a:t>), Belastung zu ertragen, auch unter Extremsituationen die geforderte Leistung in Einsätzen aller Art zielorientier zu erbringen und seinen Auftrag in hoher Qualität zu erfüllen.</a:t>
            </a:r>
            <a:endParaRPr lang="de-CH" altLang="de-DE" sz="1800" dirty="0">
              <a:latin typeface="Arial" pitchFamily="34" charset="0"/>
            </a:endParaRPr>
          </a:p>
        </p:txBody>
      </p:sp>
    </p:spTree>
    <p:extLst>
      <p:ext uri="{BB962C8B-B14F-4D97-AF65-F5344CB8AC3E}">
        <p14:creationId xmlns:p14="http://schemas.microsoft.com/office/powerpoint/2010/main" val="29999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Häufigkeit</a:t>
            </a:r>
            <a:endParaRPr lang="de-CH" dirty="0"/>
          </a:p>
        </p:txBody>
      </p:sp>
      <p:graphicFrame>
        <p:nvGraphicFramePr>
          <p:cNvPr id="4" name="Tabelle 3"/>
          <p:cNvGraphicFramePr>
            <a:graphicFrameLocks noGrp="1"/>
          </p:cNvGraphicFramePr>
          <p:nvPr>
            <p:extLst>
              <p:ext uri="{D42A27DB-BD31-4B8C-83A1-F6EECF244321}">
                <p14:modId xmlns:p14="http://schemas.microsoft.com/office/powerpoint/2010/main" val="121170351"/>
              </p:ext>
            </p:extLst>
          </p:nvPr>
        </p:nvGraphicFramePr>
        <p:xfrm>
          <a:off x="1268402" y="2258844"/>
          <a:ext cx="6994090" cy="370840"/>
        </p:xfrm>
        <a:graphic>
          <a:graphicData uri="http://schemas.openxmlformats.org/drawingml/2006/table">
            <a:tbl>
              <a:tblPr bandRow="1">
                <a:tableStyleId>{073A0DAA-6AF3-43AB-8588-CEC1D06C72B9}</a:tableStyleId>
              </a:tblPr>
              <a:tblGrid>
                <a:gridCol w="6994090">
                  <a:extLst>
                    <a:ext uri="{9D8B030D-6E8A-4147-A177-3AD203B41FA5}">
                      <a16:colId xmlns:a16="http://schemas.microsoft.com/office/drawing/2014/main" val="20000"/>
                    </a:ext>
                  </a:extLst>
                </a:gridCol>
              </a:tblGrid>
              <a:tr h="370840">
                <a:tc>
                  <a:txBody>
                    <a:bodyPr/>
                    <a:lstStyle/>
                    <a:p>
                      <a:pPr algn="ctr"/>
                      <a:r>
                        <a:rPr lang="de-CH" b="1" dirty="0" smtClean="0"/>
                        <a:t>90 Minuten</a:t>
                      </a:r>
                      <a:endParaRPr lang="de-CH" b="1" dirty="0"/>
                    </a:p>
                  </a:txBody>
                  <a:tcPr>
                    <a:solidFill>
                      <a:srgbClr val="99FF66"/>
                    </a:solidFill>
                  </a:tcPr>
                </a:tc>
                <a:extLst>
                  <a:ext uri="{0D108BD9-81ED-4DB2-BD59-A6C34878D82A}">
                    <a16:rowId xmlns:a16="http://schemas.microsoft.com/office/drawing/2014/main" val="10000"/>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3399667499"/>
              </p:ext>
            </p:extLst>
          </p:nvPr>
        </p:nvGraphicFramePr>
        <p:xfrm>
          <a:off x="1280297" y="3609024"/>
          <a:ext cx="2301571" cy="370840"/>
        </p:xfrm>
        <a:graphic>
          <a:graphicData uri="http://schemas.openxmlformats.org/drawingml/2006/table">
            <a:tbl>
              <a:tblPr firstRow="1" bandRow="1">
                <a:tableStyleId>{5C22544A-7EE6-4342-B048-85BDC9FD1C3A}</a:tableStyleId>
              </a:tblPr>
              <a:tblGrid>
                <a:gridCol w="2301571">
                  <a:extLst>
                    <a:ext uri="{9D8B030D-6E8A-4147-A177-3AD203B41FA5}">
                      <a16:colId xmlns:a16="http://schemas.microsoft.com/office/drawing/2014/main" val="20000"/>
                    </a:ext>
                  </a:extLst>
                </a:gridCol>
              </a:tblGrid>
              <a:tr h="370840">
                <a:tc>
                  <a:txBody>
                    <a:bodyPr/>
                    <a:lstStyle/>
                    <a:p>
                      <a:r>
                        <a:rPr lang="de-CH" dirty="0" smtClean="0"/>
                        <a:t>30 Minuten</a:t>
                      </a:r>
                      <a:endParaRPr lang="de-CH" dirty="0"/>
                    </a:p>
                  </a:txBody>
                  <a:tcPr>
                    <a:solidFill>
                      <a:srgbClr val="00B0F0"/>
                    </a:solidFill>
                  </a:tcPr>
                </a:tc>
                <a:extLst>
                  <a:ext uri="{0D108BD9-81ED-4DB2-BD59-A6C34878D82A}">
                    <a16:rowId xmlns:a16="http://schemas.microsoft.com/office/drawing/2014/main" val="10000"/>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469867858"/>
              </p:ext>
            </p:extLst>
          </p:nvPr>
        </p:nvGraphicFramePr>
        <p:xfrm>
          <a:off x="1268402" y="2798916"/>
          <a:ext cx="6994090" cy="370840"/>
        </p:xfrm>
        <a:graphic>
          <a:graphicData uri="http://schemas.openxmlformats.org/drawingml/2006/table">
            <a:tbl>
              <a:tblPr bandRow="1">
                <a:tableStyleId>{073A0DAA-6AF3-43AB-8588-CEC1D06C72B9}</a:tableStyleId>
              </a:tblPr>
              <a:tblGrid>
                <a:gridCol w="6994090">
                  <a:extLst>
                    <a:ext uri="{9D8B030D-6E8A-4147-A177-3AD203B41FA5}">
                      <a16:colId xmlns:a16="http://schemas.microsoft.com/office/drawing/2014/main" val="20000"/>
                    </a:ext>
                  </a:extLst>
                </a:gridCol>
              </a:tblGrid>
              <a:tr h="370840">
                <a:tc>
                  <a:txBody>
                    <a:bodyPr/>
                    <a:lstStyle/>
                    <a:p>
                      <a:pPr algn="ctr"/>
                      <a:r>
                        <a:rPr lang="de-CH" b="1" dirty="0" smtClean="0"/>
                        <a:t>90 Minuten</a:t>
                      </a:r>
                      <a:endParaRPr lang="de-CH" b="1" dirty="0"/>
                    </a:p>
                  </a:txBody>
                  <a:tcPr>
                    <a:solidFill>
                      <a:srgbClr val="99FF66"/>
                    </a:solidFill>
                  </a:tcPr>
                </a:tc>
                <a:extLst>
                  <a:ext uri="{0D108BD9-81ED-4DB2-BD59-A6C34878D82A}">
                    <a16:rowId xmlns:a16="http://schemas.microsoft.com/office/drawing/2014/main" val="10000"/>
                  </a:ext>
                </a:extLst>
              </a:tr>
            </a:tbl>
          </a:graphicData>
        </a:graphic>
      </p:graphicFrame>
      <p:sp>
        <p:nvSpPr>
          <p:cNvPr id="7" name="Inhaltsplatzhalter 2"/>
          <p:cNvSpPr txBox="1">
            <a:spLocks/>
          </p:cNvSpPr>
          <p:nvPr/>
        </p:nvSpPr>
        <p:spPr bwMode="auto">
          <a:xfrm>
            <a:off x="1268402" y="992799"/>
            <a:ext cx="770413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0" indent="0">
              <a:buFontTx/>
              <a:buNone/>
              <a:defRPr/>
            </a:pPr>
            <a:r>
              <a:rPr lang="de-CH" sz="2400" kern="0" dirty="0" smtClean="0">
                <a:solidFill>
                  <a:srgbClr val="000000"/>
                </a:solidFill>
              </a:rPr>
              <a:t>		</a:t>
            </a:r>
          </a:p>
          <a:p>
            <a:pPr marL="0" indent="0">
              <a:buFontTx/>
              <a:buNone/>
              <a:defRPr/>
            </a:pPr>
            <a:r>
              <a:rPr lang="de-CH" sz="2400" b="1" kern="0" dirty="0" smtClean="0">
                <a:solidFill>
                  <a:srgbClr val="000000"/>
                </a:solidFill>
              </a:rPr>
              <a:t>Pro Woche:</a:t>
            </a:r>
          </a:p>
        </p:txBody>
      </p:sp>
      <p:graphicFrame>
        <p:nvGraphicFramePr>
          <p:cNvPr id="11" name="Tabelle 10"/>
          <p:cNvGraphicFramePr>
            <a:graphicFrameLocks noGrp="1"/>
          </p:cNvGraphicFramePr>
          <p:nvPr>
            <p:extLst>
              <p:ext uri="{D42A27DB-BD31-4B8C-83A1-F6EECF244321}">
                <p14:modId xmlns:p14="http://schemas.microsoft.com/office/powerpoint/2010/main" val="2763859564"/>
              </p:ext>
            </p:extLst>
          </p:nvPr>
        </p:nvGraphicFramePr>
        <p:xfrm>
          <a:off x="1268402" y="4149096"/>
          <a:ext cx="2301571" cy="370840"/>
        </p:xfrm>
        <a:graphic>
          <a:graphicData uri="http://schemas.openxmlformats.org/drawingml/2006/table">
            <a:tbl>
              <a:tblPr firstRow="1" bandRow="1">
                <a:tableStyleId>{5C22544A-7EE6-4342-B048-85BDC9FD1C3A}</a:tableStyleId>
              </a:tblPr>
              <a:tblGrid>
                <a:gridCol w="2301571">
                  <a:extLst>
                    <a:ext uri="{9D8B030D-6E8A-4147-A177-3AD203B41FA5}">
                      <a16:colId xmlns:a16="http://schemas.microsoft.com/office/drawing/2014/main" val="20000"/>
                    </a:ext>
                  </a:extLst>
                </a:gridCol>
              </a:tblGrid>
              <a:tr h="370840">
                <a:tc>
                  <a:txBody>
                    <a:bodyPr/>
                    <a:lstStyle/>
                    <a:p>
                      <a:r>
                        <a:rPr lang="de-CH" dirty="0" smtClean="0"/>
                        <a:t>30 Minuten</a:t>
                      </a:r>
                      <a:endParaRPr lang="de-CH" dirty="0"/>
                    </a:p>
                  </a:txBody>
                  <a:tcPr>
                    <a:solidFill>
                      <a:srgbClr val="00B0F0"/>
                    </a:solidFill>
                  </a:tcPr>
                </a:tc>
                <a:extLst>
                  <a:ext uri="{0D108BD9-81ED-4DB2-BD59-A6C34878D82A}">
                    <a16:rowId xmlns:a16="http://schemas.microsoft.com/office/drawing/2014/main" val="10000"/>
                  </a:ext>
                </a:extLst>
              </a:tr>
            </a:tbl>
          </a:graphicData>
        </a:graphic>
      </p:graphicFrame>
      <p:sp>
        <p:nvSpPr>
          <p:cNvPr id="14" name="Inhaltsplatzhalter 2"/>
          <p:cNvSpPr txBox="1">
            <a:spLocks/>
          </p:cNvSpPr>
          <p:nvPr/>
        </p:nvSpPr>
        <p:spPr bwMode="auto">
          <a:xfrm>
            <a:off x="3581868" y="5134956"/>
            <a:ext cx="27997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buFont typeface="Wingdings" panose="05000000000000000000" pitchFamily="2" charset="2"/>
              <a:buChar char="Ø"/>
              <a:defRPr/>
            </a:pPr>
            <a:r>
              <a:rPr lang="de-CH" sz="3200" b="1" kern="0" dirty="0" smtClean="0">
                <a:solidFill>
                  <a:srgbClr val="000000"/>
                </a:solidFill>
              </a:rPr>
              <a:t>4 Stunden</a:t>
            </a:r>
            <a:endParaRPr lang="de-CH" sz="3200" kern="0" dirty="0">
              <a:solidFill>
                <a:srgbClr val="000000"/>
              </a:solidFill>
            </a:endParaRPr>
          </a:p>
        </p:txBody>
      </p:sp>
    </p:spTree>
    <p:extLst>
      <p:ext uri="{BB962C8B-B14F-4D97-AF65-F5344CB8AC3E}">
        <p14:creationId xmlns:p14="http://schemas.microsoft.com/office/powerpoint/2010/main" val="2522492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
          <p:cNvSpPr>
            <a:spLocks noGrp="1"/>
          </p:cNvSpPr>
          <p:nvPr>
            <p:ph type="title"/>
          </p:nvPr>
        </p:nvSpPr>
        <p:spPr/>
        <p:txBody>
          <a:bodyPr/>
          <a:lstStyle/>
          <a:p>
            <a:r>
              <a:rPr lang="de-CH" altLang="fr-FR" dirty="0" smtClean="0"/>
              <a:t>Inhalte – 90 Min Lektionen</a:t>
            </a:r>
          </a:p>
        </p:txBody>
      </p:sp>
      <p:sp>
        <p:nvSpPr>
          <p:cNvPr id="2" name="Rechteck 1"/>
          <p:cNvSpPr/>
          <p:nvPr/>
        </p:nvSpPr>
        <p:spPr bwMode="auto">
          <a:xfrm>
            <a:off x="1187624" y="764591"/>
            <a:ext cx="6777682" cy="374095"/>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Einlaufen</a:t>
            </a:r>
          </a:p>
          <a:p>
            <a:r>
              <a:rPr lang="de-CH" sz="1000" dirty="0" smtClean="0">
                <a:solidFill>
                  <a:srgbClr val="000000"/>
                </a:solidFill>
              </a:rPr>
              <a:t>(Kreislauf anregen – Mobilisieren der Gelenke/</a:t>
            </a:r>
            <a:r>
              <a:rPr lang="de-CH" sz="1000" dirty="0" err="1" smtClean="0">
                <a:solidFill>
                  <a:srgbClr val="000000"/>
                </a:solidFill>
              </a:rPr>
              <a:t>dyn</a:t>
            </a:r>
            <a:r>
              <a:rPr lang="de-CH" sz="1000" dirty="0" smtClean="0">
                <a:solidFill>
                  <a:srgbClr val="000000"/>
                </a:solidFill>
              </a:rPr>
              <a:t>. Stretching – Puls erhöhen – Übergang Hauptteil</a:t>
            </a:r>
            <a:r>
              <a:rPr lang="de-CH" sz="1000" dirty="0">
                <a:solidFill>
                  <a:srgbClr val="000000"/>
                </a:solidFill>
              </a:rPr>
              <a:t>)</a:t>
            </a:r>
            <a:endParaRPr lang="de-CH" sz="1000" dirty="0" smtClean="0">
              <a:solidFill>
                <a:srgbClr val="000000"/>
              </a:solidFill>
            </a:endParaRPr>
          </a:p>
        </p:txBody>
      </p:sp>
      <p:sp>
        <p:nvSpPr>
          <p:cNvPr id="3" name="Rechteck 2"/>
          <p:cNvSpPr/>
          <p:nvPr/>
        </p:nvSpPr>
        <p:spPr bwMode="auto">
          <a:xfrm>
            <a:off x="8059935" y="764592"/>
            <a:ext cx="648072" cy="374094"/>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20 Min</a:t>
            </a:r>
          </a:p>
        </p:txBody>
      </p:sp>
      <p:sp>
        <p:nvSpPr>
          <p:cNvPr id="21" name="Rechteck 20"/>
          <p:cNvSpPr/>
          <p:nvPr/>
        </p:nvSpPr>
        <p:spPr bwMode="auto">
          <a:xfrm>
            <a:off x="1187624" y="5805264"/>
            <a:ext cx="6777682" cy="322536"/>
          </a:xfrm>
          <a:prstGeom prst="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Ausklang</a:t>
            </a:r>
          </a:p>
          <a:p>
            <a:r>
              <a:rPr lang="de-CH" sz="950" dirty="0" smtClean="0">
                <a:solidFill>
                  <a:srgbClr val="000000"/>
                </a:solidFill>
              </a:rPr>
              <a:t>(Auslaufen – Lockerungsübungen – intermittierend Dehnen – progressive Muskelrelaxation – Massage – Entspannung)</a:t>
            </a:r>
          </a:p>
        </p:txBody>
      </p:sp>
      <p:sp>
        <p:nvSpPr>
          <p:cNvPr id="22" name="Rechteck 21"/>
          <p:cNvSpPr/>
          <p:nvPr/>
        </p:nvSpPr>
        <p:spPr bwMode="auto">
          <a:xfrm>
            <a:off x="8059935" y="5801954"/>
            <a:ext cx="648072" cy="325846"/>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a:solidFill>
                  <a:srgbClr val="000000"/>
                </a:solidFill>
              </a:rPr>
              <a:t>10 </a:t>
            </a:r>
            <a:r>
              <a:rPr lang="de-CH" dirty="0" smtClean="0">
                <a:solidFill>
                  <a:srgbClr val="000000"/>
                </a:solidFill>
              </a:rPr>
              <a:t>Min</a:t>
            </a:r>
            <a:endParaRPr lang="de-CH" dirty="0">
              <a:solidFill>
                <a:srgbClr val="000000"/>
              </a:solidFill>
            </a:endParaRPr>
          </a:p>
        </p:txBody>
      </p:sp>
      <p:sp>
        <p:nvSpPr>
          <p:cNvPr id="23" name="Rechteck 22"/>
          <p:cNvSpPr/>
          <p:nvPr/>
        </p:nvSpPr>
        <p:spPr bwMode="auto">
          <a:xfrm>
            <a:off x="8059935" y="6163864"/>
            <a:ext cx="648072" cy="216024"/>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FFFFFF"/>
                </a:solidFill>
              </a:rPr>
              <a:t>90 Min</a:t>
            </a:r>
          </a:p>
        </p:txBody>
      </p:sp>
      <p:sp>
        <p:nvSpPr>
          <p:cNvPr id="24" name="Rechteck 23"/>
          <p:cNvSpPr/>
          <p:nvPr/>
        </p:nvSpPr>
        <p:spPr bwMode="auto">
          <a:xfrm>
            <a:off x="1187624" y="1173192"/>
            <a:ext cx="6777682" cy="4560064"/>
          </a:xfrm>
          <a:prstGeom prst="rect">
            <a:avLst/>
          </a:prstGeom>
          <a:no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r>
              <a:rPr lang="de-CH" dirty="0" smtClean="0">
                <a:solidFill>
                  <a:srgbClr val="000000"/>
                </a:solidFill>
              </a:rPr>
              <a:t>Hauptteil</a:t>
            </a:r>
          </a:p>
        </p:txBody>
      </p:sp>
      <p:sp>
        <p:nvSpPr>
          <p:cNvPr id="25" name="Rechteck 24"/>
          <p:cNvSpPr/>
          <p:nvPr/>
        </p:nvSpPr>
        <p:spPr bwMode="auto">
          <a:xfrm>
            <a:off x="8059935" y="1174130"/>
            <a:ext cx="648072" cy="4559125"/>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a:solidFill>
                  <a:srgbClr val="000000"/>
                </a:solidFill>
              </a:rPr>
              <a:t>6</a:t>
            </a:r>
            <a:r>
              <a:rPr lang="de-CH" dirty="0" smtClean="0">
                <a:solidFill>
                  <a:srgbClr val="000000"/>
                </a:solidFill>
              </a:rPr>
              <a:t>0 </a:t>
            </a:r>
            <a:r>
              <a:rPr lang="de-CH" dirty="0">
                <a:solidFill>
                  <a:srgbClr val="000000"/>
                </a:solidFill>
              </a:rPr>
              <a:t>M</a:t>
            </a:r>
            <a:r>
              <a:rPr lang="de-CH" dirty="0" smtClean="0">
                <a:solidFill>
                  <a:srgbClr val="000000"/>
                </a:solidFill>
              </a:rPr>
              <a:t>in</a:t>
            </a:r>
          </a:p>
        </p:txBody>
      </p:sp>
      <p:sp>
        <p:nvSpPr>
          <p:cNvPr id="27" name="Rechteck 26"/>
          <p:cNvSpPr/>
          <p:nvPr/>
        </p:nvSpPr>
        <p:spPr bwMode="auto">
          <a:xfrm>
            <a:off x="7317234" y="6170930"/>
            <a:ext cx="648072" cy="216024"/>
          </a:xfrm>
          <a:prstGeom prst="rect">
            <a:avLst/>
          </a:prstGeom>
          <a:noFill/>
          <a:ln w="12700" cap="flat" cmpd="sng" algn="ctr">
            <a:no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r"/>
            <a:r>
              <a:rPr lang="de-CH" dirty="0" smtClean="0">
                <a:solidFill>
                  <a:srgbClr val="000000"/>
                </a:solidFill>
              </a:rPr>
              <a:t>Total:</a:t>
            </a:r>
          </a:p>
        </p:txBody>
      </p:sp>
      <p:sp>
        <p:nvSpPr>
          <p:cNvPr id="30" name="Textfeld 4"/>
          <p:cNvSpPr txBox="1">
            <a:spLocks noChangeArrowheads="1"/>
          </p:cNvSpPr>
          <p:nvPr/>
        </p:nvSpPr>
        <p:spPr bwMode="auto">
          <a:xfrm>
            <a:off x="1259632" y="1456666"/>
            <a:ext cx="6624736" cy="430887"/>
          </a:xfrm>
          <a:prstGeom prst="rect">
            <a:avLst/>
          </a:prstGeom>
          <a:solidFill>
            <a:srgbClr val="00B050"/>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spcBef>
                <a:spcPct val="0"/>
              </a:spcBef>
              <a:buFontTx/>
              <a:buNone/>
            </a:pPr>
            <a:r>
              <a:rPr lang="de-CH" altLang="fr-FR" sz="1100" b="1" dirty="0" smtClean="0">
                <a:solidFill>
                  <a:srgbClr val="FFFFFF"/>
                </a:solidFill>
              </a:rPr>
              <a:t>RS</a:t>
            </a:r>
            <a:br>
              <a:rPr lang="de-CH" altLang="fr-FR" sz="1100" b="1" dirty="0" smtClean="0">
                <a:solidFill>
                  <a:srgbClr val="FFFFFF"/>
                </a:solidFill>
              </a:rPr>
            </a:br>
            <a:r>
              <a:rPr lang="de-CH" altLang="fr-FR" sz="1100" b="1" dirty="0" smtClean="0">
                <a:solidFill>
                  <a:srgbClr val="FFFFFF"/>
                </a:solidFill>
              </a:rPr>
              <a:t>Wo</a:t>
            </a:r>
            <a:endParaRPr lang="de-CH" altLang="fr-FR" sz="1100" b="1" dirty="0">
              <a:solidFill>
                <a:srgbClr val="FFFFFF"/>
              </a:solidFill>
            </a:endParaRPr>
          </a:p>
        </p:txBody>
      </p:sp>
      <p:sp>
        <p:nvSpPr>
          <p:cNvPr id="32" name="Textfeld 4"/>
          <p:cNvSpPr txBox="1">
            <a:spLocks noChangeArrowheads="1"/>
          </p:cNvSpPr>
          <p:nvPr/>
        </p:nvSpPr>
        <p:spPr bwMode="auto">
          <a:xfrm>
            <a:off x="1584168" y="1582670"/>
            <a:ext cx="900000" cy="180000"/>
          </a:xfrm>
          <a:prstGeom prst="rect">
            <a:avLst/>
          </a:prstGeom>
          <a:solidFill>
            <a:srgbClr val="FFFF99"/>
          </a:solidFill>
          <a:ln w="9525">
            <a:solidFill>
              <a:schemeClr val="bg2"/>
            </a:solidFill>
            <a:miter lim="800000"/>
            <a:headEnd/>
            <a:tailEnd/>
          </a:ln>
        </p:spPr>
        <p:txBody>
          <a:bodyPr wrap="square" anchor="ctr">
            <a:spAutoFit/>
          </a:bodyPr>
          <a:lstStyle>
            <a:defPPr>
              <a:defRPr lang="de-CH"/>
            </a:defPPr>
            <a:lvl1pPr algn="ctr">
              <a:lnSpc>
                <a:spcPct val="150000"/>
              </a:lnSpc>
              <a:buFontTx/>
              <a:buNone/>
              <a:defRPr sz="12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a:solidFill>
                  <a:srgbClr val="000000"/>
                </a:solidFill>
              </a:rPr>
              <a:t>1-2</a:t>
            </a:r>
          </a:p>
        </p:txBody>
      </p:sp>
      <p:sp>
        <p:nvSpPr>
          <p:cNvPr id="33" name="Textfeld 6"/>
          <p:cNvSpPr txBox="1">
            <a:spLocks noChangeArrowheads="1"/>
          </p:cNvSpPr>
          <p:nvPr/>
        </p:nvSpPr>
        <p:spPr bwMode="auto">
          <a:xfrm>
            <a:off x="2484168" y="1582670"/>
            <a:ext cx="900000" cy="180000"/>
          </a:xfrm>
          <a:prstGeom prst="rect">
            <a:avLst/>
          </a:prstGeom>
          <a:solidFill>
            <a:srgbClr val="FFFF99"/>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3-5</a:t>
            </a:r>
            <a:endParaRPr lang="de-CH" altLang="fr-FR" sz="1200" dirty="0">
              <a:solidFill>
                <a:srgbClr val="000000"/>
              </a:solidFill>
            </a:endParaRPr>
          </a:p>
        </p:txBody>
      </p:sp>
      <p:sp>
        <p:nvSpPr>
          <p:cNvPr id="34" name="Textfeld 8"/>
          <p:cNvSpPr txBox="1">
            <a:spLocks noChangeArrowheads="1"/>
          </p:cNvSpPr>
          <p:nvPr/>
        </p:nvSpPr>
        <p:spPr bwMode="auto">
          <a:xfrm>
            <a:off x="3384368" y="1582670"/>
            <a:ext cx="900000" cy="180000"/>
          </a:xfrm>
          <a:prstGeom prst="rect">
            <a:avLst/>
          </a:prstGeom>
          <a:solidFill>
            <a:srgbClr val="FFFF99"/>
          </a:solidFill>
          <a:ln w="9525">
            <a:solidFill>
              <a:schemeClr val="bg2"/>
            </a:solidFill>
            <a:miter lim="800000"/>
            <a:headEnd/>
            <a:tailEnd/>
          </a:ln>
        </p:spPr>
        <p:txBody>
          <a:bodyPr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6-8</a:t>
            </a:r>
            <a:endParaRPr lang="de-CH" altLang="fr-FR" sz="1200" dirty="0">
              <a:solidFill>
                <a:srgbClr val="000000"/>
              </a:solidFill>
            </a:endParaRPr>
          </a:p>
        </p:txBody>
      </p:sp>
      <p:sp>
        <p:nvSpPr>
          <p:cNvPr id="35" name="Textfeld 10"/>
          <p:cNvSpPr txBox="1">
            <a:spLocks noChangeArrowheads="1"/>
          </p:cNvSpPr>
          <p:nvPr/>
        </p:nvSpPr>
        <p:spPr bwMode="auto">
          <a:xfrm>
            <a:off x="4284368" y="1582670"/>
            <a:ext cx="900000" cy="180000"/>
          </a:xfrm>
          <a:prstGeom prst="rect">
            <a:avLst/>
          </a:prstGeom>
          <a:solidFill>
            <a:srgbClr val="FFFF99"/>
          </a:solidFill>
          <a:ln w="9525">
            <a:solidFill>
              <a:schemeClr val="bg2"/>
            </a:solidFill>
            <a:miter lim="800000"/>
            <a:headEnd/>
            <a:tailEnd/>
          </a:ln>
        </p:spPr>
        <p:txBody>
          <a:bodyPr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9-11</a:t>
            </a:r>
            <a:endParaRPr lang="de-CH" altLang="fr-FR" sz="1200" dirty="0">
              <a:solidFill>
                <a:srgbClr val="000000"/>
              </a:solidFill>
            </a:endParaRPr>
          </a:p>
        </p:txBody>
      </p:sp>
      <p:sp>
        <p:nvSpPr>
          <p:cNvPr id="36" name="Textfeld 12"/>
          <p:cNvSpPr txBox="1">
            <a:spLocks noChangeArrowheads="1"/>
          </p:cNvSpPr>
          <p:nvPr/>
        </p:nvSpPr>
        <p:spPr bwMode="auto">
          <a:xfrm>
            <a:off x="5184368" y="1582670"/>
            <a:ext cx="900000" cy="180000"/>
          </a:xfrm>
          <a:prstGeom prst="rect">
            <a:avLst/>
          </a:prstGeom>
          <a:solidFill>
            <a:srgbClr val="FFFF99"/>
          </a:solidFill>
          <a:ln w="9525">
            <a:solidFill>
              <a:schemeClr val="bg2"/>
            </a:solidFill>
            <a:miter lim="800000"/>
            <a:headEnd/>
            <a:tailEnd/>
          </a:ln>
        </p:spPr>
        <p:txBody>
          <a:bodyPr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12</a:t>
            </a:r>
            <a:endParaRPr lang="de-CH" altLang="fr-FR" sz="1200" dirty="0">
              <a:solidFill>
                <a:srgbClr val="000000"/>
              </a:solidFill>
            </a:endParaRPr>
          </a:p>
        </p:txBody>
      </p:sp>
      <p:sp>
        <p:nvSpPr>
          <p:cNvPr id="37" name="Textfeld 14"/>
          <p:cNvSpPr txBox="1">
            <a:spLocks noChangeArrowheads="1"/>
          </p:cNvSpPr>
          <p:nvPr/>
        </p:nvSpPr>
        <p:spPr bwMode="auto">
          <a:xfrm>
            <a:off x="6084368" y="1583685"/>
            <a:ext cx="900000" cy="180000"/>
          </a:xfrm>
          <a:prstGeom prst="rect">
            <a:avLst/>
          </a:prstGeom>
          <a:solidFill>
            <a:srgbClr val="FFFF99"/>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13-15</a:t>
            </a:r>
            <a:endParaRPr lang="de-CH" altLang="fr-FR" sz="1200" dirty="0">
              <a:solidFill>
                <a:srgbClr val="000000"/>
              </a:solidFill>
            </a:endParaRPr>
          </a:p>
        </p:txBody>
      </p:sp>
      <p:grpSp>
        <p:nvGrpSpPr>
          <p:cNvPr id="15" name="Gruppieren 14"/>
          <p:cNvGrpSpPr/>
          <p:nvPr/>
        </p:nvGrpSpPr>
        <p:grpSpPr>
          <a:xfrm>
            <a:off x="2354024" y="3933056"/>
            <a:ext cx="3190184" cy="1080121"/>
            <a:chOff x="2354024" y="3933056"/>
            <a:chExt cx="3190184" cy="1080121"/>
          </a:xfrm>
        </p:grpSpPr>
        <p:sp>
          <p:nvSpPr>
            <p:cNvPr id="61" name="Rechteck 60"/>
            <p:cNvSpPr/>
            <p:nvPr/>
          </p:nvSpPr>
          <p:spPr bwMode="auto">
            <a:xfrm>
              <a:off x="2354024" y="3938773"/>
              <a:ext cx="3190184" cy="1074404"/>
            </a:xfrm>
            <a:prstGeom prst="rect">
              <a:avLst/>
            </a:prstGeom>
            <a:gradFill flip="none" rotWithShape="1">
              <a:gsLst>
                <a:gs pos="0">
                  <a:srgbClr val="00B050"/>
                </a:gs>
                <a:gs pos="35000">
                  <a:srgbClr val="92D050"/>
                </a:gs>
                <a:gs pos="68000">
                  <a:srgbClr val="FFFF00"/>
                </a:gs>
                <a:gs pos="100000">
                  <a:srgbClr val="FFC000"/>
                </a:gs>
              </a:gsLst>
              <a:lin ang="0" scaled="1"/>
              <a:tileRect/>
            </a:gradFill>
            <a:ln w="25400" cap="flat" cmpd="sng" algn="ctr">
              <a:solidFill>
                <a:schemeClr val="tx1"/>
              </a:solidFill>
              <a:prstDash val="sysDash"/>
              <a:round/>
              <a:headEnd type="none" w="med" len="med"/>
              <a:tailEnd type="none" w="med" len="med"/>
            </a:ln>
            <a:effectLst/>
          </p:spPr>
          <p:txBody>
            <a:bodyPr rot="0" spcFirstLastPara="0" vertOverflow="overflow" horzOverflow="overflow" vert="vert" wrap="square" lIns="91431" tIns="45715" rIns="91431" bIns="45715" numCol="1" spcCol="0" rtlCol="0" fromWordArt="0" anchor="ctr" anchorCtr="0" forceAA="0" compatLnSpc="1">
              <a:prstTxWarp prst="textNoShape">
                <a:avLst/>
              </a:prstTxWarp>
              <a:noAutofit/>
            </a:bodyPr>
            <a:lstStyle/>
            <a:p>
              <a:endParaRPr lang="de-CH" dirty="0">
                <a:solidFill>
                  <a:srgbClr val="000000"/>
                </a:solidFill>
              </a:endParaRPr>
            </a:p>
          </p:txBody>
        </p:sp>
        <p:sp>
          <p:nvSpPr>
            <p:cNvPr id="64" name="Textfeld 63"/>
            <p:cNvSpPr txBox="1"/>
            <p:nvPr/>
          </p:nvSpPr>
          <p:spPr>
            <a:xfrm>
              <a:off x="2354024" y="3933056"/>
              <a:ext cx="2001952" cy="461665"/>
            </a:xfrm>
            <a:prstGeom prst="rect">
              <a:avLst/>
            </a:prstGeom>
            <a:noFill/>
          </p:spPr>
          <p:txBody>
            <a:bodyPr wrap="square" rtlCol="0">
              <a:spAutoFit/>
            </a:bodyPr>
            <a:lstStyle/>
            <a:p>
              <a:pPr algn="l"/>
              <a:r>
                <a:rPr lang="de-CH" dirty="0" smtClean="0">
                  <a:solidFill>
                    <a:srgbClr val="000000"/>
                  </a:solidFill>
                </a:rPr>
                <a:t>Spiel (4)</a:t>
              </a:r>
              <a:endParaRPr lang="de-CH" dirty="0">
                <a:solidFill>
                  <a:srgbClr val="000000"/>
                </a:solidFill>
              </a:endParaRPr>
            </a:p>
            <a:p>
              <a:pPr algn="l"/>
              <a:endParaRPr lang="de-CH" dirty="0">
                <a:solidFill>
                  <a:srgbClr val="000000"/>
                </a:solidFill>
              </a:endParaRPr>
            </a:p>
          </p:txBody>
        </p:sp>
      </p:grpSp>
      <p:sp>
        <p:nvSpPr>
          <p:cNvPr id="38" name="Textfeld 16"/>
          <p:cNvSpPr txBox="1">
            <a:spLocks noChangeArrowheads="1"/>
          </p:cNvSpPr>
          <p:nvPr/>
        </p:nvSpPr>
        <p:spPr bwMode="auto">
          <a:xfrm>
            <a:off x="6984368" y="1583685"/>
            <a:ext cx="900000" cy="180000"/>
          </a:xfrm>
          <a:prstGeom prst="rect">
            <a:avLst/>
          </a:prstGeom>
          <a:solidFill>
            <a:srgbClr val="FFFF99"/>
          </a:solidFill>
          <a:ln w="9525">
            <a:solidFill>
              <a:schemeClr val="bg2"/>
            </a:solidFill>
            <a:miter lim="800000"/>
            <a:headEnd/>
            <a:tailEnd/>
          </a:ln>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lnSpc>
                <a:spcPct val="150000"/>
              </a:lnSpc>
              <a:spcBef>
                <a:spcPct val="0"/>
              </a:spcBef>
              <a:buFontTx/>
              <a:buNone/>
            </a:pPr>
            <a:r>
              <a:rPr lang="de-CH" altLang="fr-FR" sz="1200" dirty="0" smtClean="0">
                <a:solidFill>
                  <a:srgbClr val="000000"/>
                </a:solidFill>
              </a:rPr>
              <a:t>16-18</a:t>
            </a:r>
            <a:endParaRPr lang="de-CH" altLang="fr-FR" sz="1200" dirty="0">
              <a:solidFill>
                <a:srgbClr val="000000"/>
              </a:solidFill>
            </a:endParaRPr>
          </a:p>
        </p:txBody>
      </p:sp>
      <p:sp>
        <p:nvSpPr>
          <p:cNvPr id="8" name="Rechteck 7"/>
          <p:cNvSpPr/>
          <p:nvPr/>
        </p:nvSpPr>
        <p:spPr bwMode="auto">
          <a:xfrm rot="16200000">
            <a:off x="47017" y="3561495"/>
            <a:ext cx="3721376" cy="43204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l"/>
            <a:r>
              <a:rPr lang="de-CH" b="1" dirty="0" smtClean="0">
                <a:solidFill>
                  <a:srgbClr val="FFFFFF"/>
                </a:solidFill>
              </a:rPr>
              <a:t>FTA (3 Teildisziplinen)</a:t>
            </a:r>
          </a:p>
          <a:p>
            <a:pPr algn="l"/>
            <a:r>
              <a:rPr lang="de-CH" b="1" dirty="0" smtClean="0">
                <a:solidFill>
                  <a:srgbClr val="FFFFFF"/>
                </a:solidFill>
                <a:sym typeface="Wingdings" panose="05000000000000000000" pitchFamily="2" charset="2"/>
              </a:rPr>
              <a:t> Eintrittstest</a:t>
            </a:r>
            <a:endParaRPr lang="de-CH" b="1" dirty="0" smtClean="0">
              <a:solidFill>
                <a:srgbClr val="FFFFFF"/>
              </a:solidFill>
            </a:endParaRPr>
          </a:p>
        </p:txBody>
      </p:sp>
      <p:sp>
        <p:nvSpPr>
          <p:cNvPr id="49" name="Rechteck 48"/>
          <p:cNvSpPr/>
          <p:nvPr/>
        </p:nvSpPr>
        <p:spPr bwMode="auto">
          <a:xfrm>
            <a:off x="6084367" y="3938772"/>
            <a:ext cx="1758346" cy="1074404"/>
          </a:xfrm>
          <a:prstGeom prst="rect">
            <a:avLst/>
          </a:prstGeom>
          <a:gradFill>
            <a:gsLst>
              <a:gs pos="0">
                <a:srgbClr val="00B050"/>
              </a:gs>
              <a:gs pos="35000">
                <a:srgbClr val="92D050"/>
              </a:gs>
              <a:gs pos="68000">
                <a:srgbClr val="FFFF00"/>
              </a:gs>
              <a:gs pos="100000">
                <a:srgbClr val="FFC000"/>
              </a:gs>
            </a:gsLst>
            <a:lin ang="0" scaled="1"/>
          </a:gradFill>
          <a:ln w="25400" cap="flat" cmpd="sng" algn="ctr">
            <a:solidFill>
              <a:schemeClr val="tx1"/>
            </a:solidFill>
            <a:prstDash val="sysDash"/>
            <a:round/>
            <a:headEnd type="none" w="med" len="med"/>
            <a:tailEnd type="none" w="med" len="med"/>
          </a:ln>
          <a:effectLst/>
        </p:spPr>
        <p:txBody>
          <a:bodyPr rot="0" spcFirstLastPara="0" vertOverflow="overflow" horzOverflow="overflow" vert="vert" wrap="square" lIns="91431" tIns="45715" rIns="91431" bIns="45715" numCol="1" spcCol="0" rtlCol="0" fromWordArt="0" anchor="ctr" anchorCtr="0" forceAA="0" compatLnSpc="1">
            <a:prstTxWarp prst="textNoShape">
              <a:avLst/>
            </a:prstTxWarp>
            <a:noAutofit/>
          </a:bodyPr>
          <a:lstStyle/>
          <a:p>
            <a:endParaRPr lang="de-CH" dirty="0">
              <a:solidFill>
                <a:srgbClr val="000000"/>
              </a:solidFill>
            </a:endParaRPr>
          </a:p>
        </p:txBody>
      </p:sp>
      <p:grpSp>
        <p:nvGrpSpPr>
          <p:cNvPr id="14" name="Gruppieren 13"/>
          <p:cNvGrpSpPr/>
          <p:nvPr/>
        </p:nvGrpSpPr>
        <p:grpSpPr>
          <a:xfrm>
            <a:off x="2354024" y="2873188"/>
            <a:ext cx="3190184" cy="461665"/>
            <a:chOff x="2354024" y="2924944"/>
            <a:chExt cx="3190184" cy="1402532"/>
          </a:xfrm>
        </p:grpSpPr>
        <p:sp>
          <p:nvSpPr>
            <p:cNvPr id="12" name="Rechteck 11"/>
            <p:cNvSpPr/>
            <p:nvPr/>
          </p:nvSpPr>
          <p:spPr bwMode="auto">
            <a:xfrm>
              <a:off x="2354024" y="2930661"/>
              <a:ext cx="3190184" cy="930387"/>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a:solidFill>
                  <a:srgbClr val="000000"/>
                </a:solidFill>
              </a:endParaRPr>
            </a:p>
          </p:txBody>
        </p:sp>
        <p:sp>
          <p:nvSpPr>
            <p:cNvPr id="13" name="Textfeld 12"/>
            <p:cNvSpPr txBox="1"/>
            <p:nvPr/>
          </p:nvSpPr>
          <p:spPr>
            <a:xfrm>
              <a:off x="2354024" y="2924944"/>
              <a:ext cx="2001261" cy="1402532"/>
            </a:xfrm>
            <a:prstGeom prst="rect">
              <a:avLst/>
            </a:prstGeom>
            <a:noFill/>
          </p:spPr>
          <p:txBody>
            <a:bodyPr wrap="square" rtlCol="0">
              <a:spAutoFit/>
            </a:bodyPr>
            <a:lstStyle/>
            <a:p>
              <a:pPr algn="l"/>
              <a:r>
                <a:rPr lang="de-CH" dirty="0" err="1" smtClean="0">
                  <a:solidFill>
                    <a:srgbClr val="000000"/>
                  </a:solidFill>
                </a:rPr>
                <a:t>Kraftcircuit</a:t>
              </a:r>
              <a:r>
                <a:rPr lang="de-CH" dirty="0" smtClean="0">
                  <a:solidFill>
                    <a:srgbClr val="000000"/>
                  </a:solidFill>
                </a:rPr>
                <a:t> (5)</a:t>
              </a:r>
              <a:endParaRPr lang="de-CH" dirty="0">
                <a:solidFill>
                  <a:srgbClr val="000000"/>
                </a:solidFill>
              </a:endParaRPr>
            </a:p>
            <a:p>
              <a:endParaRPr lang="de-CH" dirty="0">
                <a:solidFill>
                  <a:srgbClr val="000000"/>
                </a:solidFill>
              </a:endParaRPr>
            </a:p>
          </p:txBody>
        </p:sp>
      </p:grpSp>
      <p:sp>
        <p:nvSpPr>
          <p:cNvPr id="53" name="Rechteck 52"/>
          <p:cNvSpPr/>
          <p:nvPr/>
        </p:nvSpPr>
        <p:spPr bwMode="auto">
          <a:xfrm>
            <a:off x="5940152" y="2826514"/>
            <a:ext cx="1987647" cy="2267054"/>
          </a:xfrm>
          <a:prstGeom prst="rect">
            <a:avLst/>
          </a:prstGeom>
          <a:noFill/>
          <a:ln w="25400" cap="flat" cmpd="sng" algn="ctr">
            <a:solidFill>
              <a:schemeClr val="tx1"/>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smtClean="0">
              <a:solidFill>
                <a:srgbClr val="000000"/>
              </a:solidFill>
            </a:endParaRPr>
          </a:p>
        </p:txBody>
      </p:sp>
      <p:sp>
        <p:nvSpPr>
          <p:cNvPr id="42" name="Rechteck 41"/>
          <p:cNvSpPr/>
          <p:nvPr/>
        </p:nvSpPr>
        <p:spPr bwMode="auto">
          <a:xfrm rot="16200000">
            <a:off x="5738058" y="3559157"/>
            <a:ext cx="3716700" cy="43204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l"/>
            <a:r>
              <a:rPr lang="de-CH" b="1" dirty="0" smtClean="0">
                <a:solidFill>
                  <a:srgbClr val="FFFFFF"/>
                </a:solidFill>
              </a:rPr>
              <a:t>FTA (3 Teildisziplinen)</a:t>
            </a:r>
          </a:p>
          <a:p>
            <a:pPr algn="l"/>
            <a:r>
              <a:rPr lang="de-CH" b="1" dirty="0" smtClean="0">
                <a:solidFill>
                  <a:srgbClr val="FFFFFF"/>
                </a:solidFill>
                <a:sym typeface="Wingdings" panose="05000000000000000000" pitchFamily="2" charset="2"/>
              </a:rPr>
              <a:t> Schlusstest</a:t>
            </a:r>
            <a:endParaRPr lang="de-CH" b="1" dirty="0" smtClean="0">
              <a:solidFill>
                <a:srgbClr val="FFFFFF"/>
              </a:solidFill>
            </a:endParaRPr>
          </a:p>
        </p:txBody>
      </p:sp>
      <p:sp>
        <p:nvSpPr>
          <p:cNvPr id="60" name="Textfeld 11"/>
          <p:cNvSpPr txBox="1">
            <a:spLocks noChangeArrowheads="1"/>
          </p:cNvSpPr>
          <p:nvPr/>
        </p:nvSpPr>
        <p:spPr bwMode="auto">
          <a:xfrm>
            <a:off x="6984467" y="2563384"/>
            <a:ext cx="971909" cy="261610"/>
          </a:xfrm>
          <a:prstGeom prst="rect">
            <a:avLst/>
          </a:prstGeom>
          <a:solidFill>
            <a:schemeClr val="bg1"/>
          </a:solidFill>
          <a:ln w="9525">
            <a:noFill/>
            <a:miter lim="800000"/>
            <a:headEnd/>
            <a:tailEnd/>
          </a:ln>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b="1" dirty="0" smtClean="0">
                <a:solidFill>
                  <a:srgbClr val="000000"/>
                </a:solidFill>
              </a:rPr>
              <a:t>Spielturnier</a:t>
            </a:r>
            <a:endParaRPr lang="de-CH" altLang="fr-FR" sz="1100" b="1" dirty="0">
              <a:solidFill>
                <a:srgbClr val="000000"/>
              </a:solidFill>
            </a:endParaRPr>
          </a:p>
        </p:txBody>
      </p:sp>
      <p:sp>
        <p:nvSpPr>
          <p:cNvPr id="62" name="Rechteck 61"/>
          <p:cNvSpPr/>
          <p:nvPr/>
        </p:nvSpPr>
        <p:spPr bwMode="auto">
          <a:xfrm>
            <a:off x="2250193" y="2826514"/>
            <a:ext cx="3446415" cy="2267055"/>
          </a:xfrm>
          <a:prstGeom prst="rect">
            <a:avLst/>
          </a:prstGeom>
          <a:noFill/>
          <a:ln w="25400" cap="flat" cmpd="sng" algn="ctr">
            <a:solidFill>
              <a:schemeClr val="tx1"/>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smtClean="0">
              <a:solidFill>
                <a:srgbClr val="000000"/>
              </a:solidFill>
            </a:endParaRPr>
          </a:p>
        </p:txBody>
      </p:sp>
      <p:sp>
        <p:nvSpPr>
          <p:cNvPr id="50" name="Rechteck 49"/>
          <p:cNvSpPr/>
          <p:nvPr/>
        </p:nvSpPr>
        <p:spPr bwMode="auto">
          <a:xfrm>
            <a:off x="2344722" y="3589320"/>
            <a:ext cx="3190184" cy="296262"/>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endParaRPr lang="de-CH" dirty="0">
              <a:solidFill>
                <a:srgbClr val="000000"/>
              </a:solidFill>
            </a:endParaRPr>
          </a:p>
        </p:txBody>
      </p:sp>
      <p:sp>
        <p:nvSpPr>
          <p:cNvPr id="43" name="Rechteck 42"/>
          <p:cNvSpPr/>
          <p:nvPr/>
        </p:nvSpPr>
        <p:spPr bwMode="auto">
          <a:xfrm rot="16200000">
            <a:off x="2709087" y="3563721"/>
            <a:ext cx="3725827" cy="432048"/>
          </a:xfrm>
          <a:prstGeom prst="rect">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algn="l"/>
            <a:r>
              <a:rPr lang="de-CH" b="1" dirty="0" smtClean="0">
                <a:solidFill>
                  <a:srgbClr val="FFFFFF"/>
                </a:solidFill>
              </a:rPr>
              <a:t>FTA (5 Teildisziplinen)</a:t>
            </a:r>
          </a:p>
          <a:p>
            <a:pPr algn="l"/>
            <a:r>
              <a:rPr lang="de-CH" b="1" dirty="0" smtClean="0">
                <a:solidFill>
                  <a:srgbClr val="FFFFFF"/>
                </a:solidFill>
                <a:sym typeface="Wingdings" panose="05000000000000000000" pitchFamily="2" charset="2"/>
              </a:rPr>
              <a:t> MSA</a:t>
            </a:r>
            <a:endParaRPr lang="de-CH" b="1" dirty="0" smtClean="0">
              <a:solidFill>
                <a:srgbClr val="FFFFFF"/>
              </a:solidFill>
            </a:endParaRPr>
          </a:p>
        </p:txBody>
      </p:sp>
      <p:sp>
        <p:nvSpPr>
          <p:cNvPr id="45" name="Textfeld 11"/>
          <p:cNvSpPr txBox="1">
            <a:spLocks noChangeArrowheads="1"/>
          </p:cNvSpPr>
          <p:nvPr/>
        </p:nvSpPr>
        <p:spPr bwMode="auto">
          <a:xfrm>
            <a:off x="5211594" y="5190322"/>
            <a:ext cx="900000" cy="430887"/>
          </a:xfrm>
          <a:prstGeom prst="rect">
            <a:avLst/>
          </a:prstGeom>
          <a:solidFill>
            <a:srgbClr val="92D050"/>
          </a:solidFill>
          <a:ln w="9525">
            <a:solidFill>
              <a:schemeClr val="bg2"/>
            </a:solidFill>
            <a:miter lim="800000"/>
            <a:headEnd/>
            <a:tailEnd/>
          </a:ln>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a:solidFill>
                  <a:srgbClr val="000000"/>
                </a:solidFill>
              </a:rPr>
              <a:t>KKP</a:t>
            </a:r>
          </a:p>
          <a:p>
            <a:r>
              <a:rPr lang="de-CH" altLang="fr-FR" dirty="0">
                <a:solidFill>
                  <a:srgbClr val="000000"/>
                </a:solidFill>
              </a:rPr>
              <a:t>Klettern</a:t>
            </a:r>
          </a:p>
        </p:txBody>
      </p:sp>
      <p:sp>
        <p:nvSpPr>
          <p:cNvPr id="46" name="Textfeld 5"/>
          <p:cNvSpPr txBox="1">
            <a:spLocks noChangeArrowheads="1"/>
          </p:cNvSpPr>
          <p:nvPr/>
        </p:nvSpPr>
        <p:spPr bwMode="auto">
          <a:xfrm>
            <a:off x="2499447" y="4243735"/>
            <a:ext cx="899999"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dirty="0" smtClean="0">
                <a:solidFill>
                  <a:srgbClr val="000000"/>
                </a:solidFill>
              </a:rPr>
              <a:t>Minitennis</a:t>
            </a:r>
          </a:p>
          <a:p>
            <a:pPr algn="ctr">
              <a:spcBef>
                <a:spcPct val="0"/>
              </a:spcBef>
              <a:buFontTx/>
              <a:buNone/>
            </a:pPr>
            <a:r>
              <a:rPr lang="de-CH" altLang="fr-FR" sz="1100" dirty="0" smtClean="0">
                <a:solidFill>
                  <a:srgbClr val="000000"/>
                </a:solidFill>
              </a:rPr>
              <a:t>Badminton</a:t>
            </a:r>
          </a:p>
          <a:p>
            <a:pPr algn="ctr">
              <a:spcBef>
                <a:spcPct val="0"/>
              </a:spcBef>
              <a:buFontTx/>
              <a:buNone/>
            </a:pPr>
            <a:r>
              <a:rPr lang="de-CH" altLang="fr-FR" sz="1100" dirty="0" smtClean="0">
                <a:solidFill>
                  <a:srgbClr val="000000"/>
                </a:solidFill>
              </a:rPr>
              <a:t>Volleyball</a:t>
            </a:r>
          </a:p>
          <a:p>
            <a:pPr algn="ctr">
              <a:spcBef>
                <a:spcPct val="0"/>
              </a:spcBef>
              <a:buFontTx/>
              <a:buNone/>
            </a:pPr>
            <a:r>
              <a:rPr lang="de-CH" altLang="fr-FR" sz="1100" dirty="0" smtClean="0">
                <a:solidFill>
                  <a:srgbClr val="000000"/>
                </a:solidFill>
              </a:rPr>
              <a:t>Indiaca</a:t>
            </a:r>
            <a:endParaRPr lang="de-CH" altLang="fr-FR" sz="1100" dirty="0">
              <a:solidFill>
                <a:srgbClr val="000000"/>
              </a:solidFill>
            </a:endParaRPr>
          </a:p>
        </p:txBody>
      </p:sp>
      <p:sp>
        <p:nvSpPr>
          <p:cNvPr id="47" name="Textfeld 7"/>
          <p:cNvSpPr txBox="1">
            <a:spLocks noChangeArrowheads="1"/>
          </p:cNvSpPr>
          <p:nvPr/>
        </p:nvSpPr>
        <p:spPr bwMode="auto">
          <a:xfrm>
            <a:off x="3399446" y="4243735"/>
            <a:ext cx="9000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err="1">
                <a:solidFill>
                  <a:srgbClr val="000000"/>
                </a:solidFill>
              </a:rPr>
              <a:t>Smolball</a:t>
            </a:r>
            <a:endParaRPr lang="de-CH" altLang="fr-FR" dirty="0">
              <a:solidFill>
                <a:srgbClr val="000000"/>
              </a:solidFill>
            </a:endParaRPr>
          </a:p>
          <a:p>
            <a:r>
              <a:rPr lang="de-CH" altLang="fr-FR" dirty="0">
                <a:solidFill>
                  <a:srgbClr val="000000"/>
                </a:solidFill>
              </a:rPr>
              <a:t>Intercross</a:t>
            </a:r>
          </a:p>
          <a:p>
            <a:r>
              <a:rPr lang="de-CH" altLang="fr-FR" dirty="0">
                <a:solidFill>
                  <a:srgbClr val="000000"/>
                </a:solidFill>
              </a:rPr>
              <a:t>Unihockey</a:t>
            </a:r>
          </a:p>
          <a:p>
            <a:r>
              <a:rPr lang="de-CH" altLang="fr-FR" dirty="0">
                <a:solidFill>
                  <a:srgbClr val="000000"/>
                </a:solidFill>
              </a:rPr>
              <a:t>Ultimate</a:t>
            </a:r>
          </a:p>
        </p:txBody>
      </p:sp>
      <p:sp>
        <p:nvSpPr>
          <p:cNvPr id="48" name="Textfeld 9"/>
          <p:cNvSpPr txBox="1">
            <a:spLocks noChangeArrowheads="1"/>
          </p:cNvSpPr>
          <p:nvPr/>
        </p:nvSpPr>
        <p:spPr bwMode="auto">
          <a:xfrm>
            <a:off x="4716016" y="4243735"/>
            <a:ext cx="900200"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a:solidFill>
                  <a:srgbClr val="000000"/>
                </a:solidFill>
              </a:rPr>
              <a:t>Basketball</a:t>
            </a:r>
          </a:p>
          <a:p>
            <a:r>
              <a:rPr lang="de-CH" altLang="fr-FR" dirty="0">
                <a:solidFill>
                  <a:srgbClr val="000000"/>
                </a:solidFill>
              </a:rPr>
              <a:t>Fussball</a:t>
            </a:r>
          </a:p>
          <a:p>
            <a:r>
              <a:rPr lang="de-CH" altLang="fr-FR" dirty="0">
                <a:solidFill>
                  <a:srgbClr val="000000"/>
                </a:solidFill>
              </a:rPr>
              <a:t>Blitzball</a:t>
            </a:r>
          </a:p>
          <a:p>
            <a:r>
              <a:rPr lang="de-CH" altLang="fr-FR" dirty="0">
                <a:solidFill>
                  <a:srgbClr val="000000"/>
                </a:solidFill>
              </a:rPr>
              <a:t>Völkerball</a:t>
            </a:r>
          </a:p>
        </p:txBody>
      </p:sp>
      <p:sp>
        <p:nvSpPr>
          <p:cNvPr id="9" name="Richtungspfeil 8"/>
          <p:cNvSpPr/>
          <p:nvPr/>
        </p:nvSpPr>
        <p:spPr bwMode="auto">
          <a:xfrm>
            <a:off x="1259632" y="2252772"/>
            <a:ext cx="1224536" cy="600164"/>
          </a:xfrm>
          <a:prstGeom prst="homePlate">
            <a:avLst/>
          </a:prstGeom>
          <a:solidFill>
            <a:schemeClr val="bg1">
              <a:lumMod val="85000"/>
            </a:schemeClr>
          </a:solidFill>
          <a:ln w="9525">
            <a:solidFill>
              <a:schemeClr val="bg2"/>
            </a:solidFill>
            <a:miter lim="800000"/>
            <a:headEnd/>
            <a:tailEnd/>
          </a:ln>
        </p:spPr>
        <p:txBody>
          <a:bodyPr wrap="square" anchor="ctr">
            <a:spAutoFit/>
          </a:bodyPr>
          <a:lstStyle/>
          <a:p>
            <a:r>
              <a:rPr lang="de-CH" sz="1100" b="1" dirty="0">
                <a:solidFill>
                  <a:srgbClr val="000000"/>
                </a:solidFill>
              </a:rPr>
              <a:t>Einführung: </a:t>
            </a:r>
            <a:r>
              <a:rPr lang="de-CH" sz="1100" dirty="0">
                <a:solidFill>
                  <a:srgbClr val="000000"/>
                </a:solidFill>
              </a:rPr>
              <a:t>Lauftraining</a:t>
            </a:r>
          </a:p>
          <a:p>
            <a:r>
              <a:rPr lang="de-CH" sz="1100" dirty="0">
                <a:solidFill>
                  <a:srgbClr val="000000"/>
                </a:solidFill>
              </a:rPr>
              <a:t>Krafttraining</a:t>
            </a:r>
          </a:p>
        </p:txBody>
      </p:sp>
      <p:sp>
        <p:nvSpPr>
          <p:cNvPr id="10" name="Richtungspfeil 9"/>
          <p:cNvSpPr/>
          <p:nvPr/>
        </p:nvSpPr>
        <p:spPr bwMode="auto">
          <a:xfrm>
            <a:off x="2475542" y="3233319"/>
            <a:ext cx="900200" cy="288031"/>
          </a:xfrm>
          <a:prstGeom prst="homePlate">
            <a:avLst/>
          </a:prstGeom>
          <a:solidFill>
            <a:srgbClr val="0099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a:solidFill>
                  <a:srgbClr val="000000"/>
                </a:solidFill>
              </a:rPr>
              <a:t>1</a:t>
            </a:r>
          </a:p>
        </p:txBody>
      </p:sp>
      <p:sp>
        <p:nvSpPr>
          <p:cNvPr id="11" name="Eingekerbter Richtungspfeil 10"/>
          <p:cNvSpPr/>
          <p:nvPr/>
        </p:nvSpPr>
        <p:spPr bwMode="auto">
          <a:xfrm>
            <a:off x="3384368" y="3233319"/>
            <a:ext cx="900000" cy="288031"/>
          </a:xfrm>
          <a:prstGeom prst="chevron">
            <a:avLst/>
          </a:prstGeom>
          <a:solidFill>
            <a:srgbClr val="0099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2</a:t>
            </a:r>
            <a:endParaRPr lang="de-CH" dirty="0">
              <a:solidFill>
                <a:srgbClr val="000000"/>
              </a:solidFill>
            </a:endParaRPr>
          </a:p>
        </p:txBody>
      </p:sp>
      <p:sp>
        <p:nvSpPr>
          <p:cNvPr id="52" name="Eingekerbter Richtungspfeil 51"/>
          <p:cNvSpPr/>
          <p:nvPr/>
        </p:nvSpPr>
        <p:spPr bwMode="auto">
          <a:xfrm>
            <a:off x="4303640" y="3241703"/>
            <a:ext cx="900000" cy="288031"/>
          </a:xfrm>
          <a:prstGeom prst="chevron">
            <a:avLst/>
          </a:prstGeom>
          <a:solidFill>
            <a:srgbClr val="0099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r>
              <a:rPr lang="de-CH" dirty="0" smtClean="0">
                <a:solidFill>
                  <a:srgbClr val="000000"/>
                </a:solidFill>
              </a:rPr>
              <a:t>3</a:t>
            </a:r>
            <a:endParaRPr lang="de-CH" dirty="0">
              <a:solidFill>
                <a:srgbClr val="000000"/>
              </a:solidFill>
            </a:endParaRPr>
          </a:p>
        </p:txBody>
      </p:sp>
      <p:sp>
        <p:nvSpPr>
          <p:cNvPr id="54" name="Textfeld 5"/>
          <p:cNvSpPr txBox="1">
            <a:spLocks noChangeArrowheads="1"/>
          </p:cNvSpPr>
          <p:nvPr/>
        </p:nvSpPr>
        <p:spPr bwMode="auto">
          <a:xfrm>
            <a:off x="2426467" y="5202644"/>
            <a:ext cx="720000" cy="430887"/>
          </a:xfrm>
          <a:prstGeom prst="rect">
            <a:avLst/>
          </a:prstGeom>
          <a:solidFill>
            <a:srgbClr val="92D050"/>
          </a:solidFill>
          <a:ln w="9525">
            <a:solidFill>
              <a:schemeClr val="bg2"/>
            </a:solidFill>
            <a:miter lim="800000"/>
            <a:headEnd/>
            <a:tailEnd/>
          </a:ln>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dirty="0" err="1" smtClean="0">
                <a:solidFill>
                  <a:srgbClr val="000000"/>
                </a:solidFill>
              </a:rPr>
              <a:t>HiBa</a:t>
            </a:r>
            <a:r>
              <a:rPr lang="de-CH" altLang="fr-FR" sz="1100" dirty="0" smtClean="0">
                <a:solidFill>
                  <a:srgbClr val="000000"/>
                </a:solidFill>
              </a:rPr>
              <a:t> </a:t>
            </a:r>
          </a:p>
          <a:p>
            <a:pPr algn="ctr">
              <a:spcBef>
                <a:spcPct val="0"/>
              </a:spcBef>
              <a:buFontTx/>
              <a:buNone/>
            </a:pPr>
            <a:r>
              <a:rPr lang="de-CH" altLang="fr-FR" sz="1100" dirty="0" smtClean="0">
                <a:solidFill>
                  <a:srgbClr val="000000"/>
                </a:solidFill>
              </a:rPr>
              <a:t>Halle</a:t>
            </a:r>
            <a:endParaRPr lang="de-CH" altLang="fr-FR" sz="1100" dirty="0">
              <a:solidFill>
                <a:srgbClr val="000000"/>
              </a:solidFill>
            </a:endParaRPr>
          </a:p>
        </p:txBody>
      </p:sp>
      <p:sp>
        <p:nvSpPr>
          <p:cNvPr id="55" name="Textfeld 5"/>
          <p:cNvSpPr txBox="1">
            <a:spLocks noChangeArrowheads="1"/>
          </p:cNvSpPr>
          <p:nvPr/>
        </p:nvSpPr>
        <p:spPr bwMode="auto">
          <a:xfrm>
            <a:off x="3491880" y="5206219"/>
            <a:ext cx="720000" cy="430887"/>
          </a:xfrm>
          <a:prstGeom prst="rect">
            <a:avLst/>
          </a:prstGeom>
          <a:solidFill>
            <a:srgbClr val="92D050"/>
          </a:solidFill>
          <a:ln w="9525">
            <a:solidFill>
              <a:schemeClr val="bg2"/>
            </a:solidFill>
            <a:miter lim="800000"/>
            <a:headEnd/>
            <a:tailEnd/>
          </a:ln>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dirty="0" err="1" smtClean="0">
                <a:solidFill>
                  <a:srgbClr val="000000"/>
                </a:solidFill>
              </a:rPr>
              <a:t>HiBa</a:t>
            </a:r>
            <a:r>
              <a:rPr lang="de-CH" altLang="fr-FR" sz="1100" dirty="0" smtClean="0">
                <a:solidFill>
                  <a:srgbClr val="000000"/>
                </a:solidFill>
              </a:rPr>
              <a:t> Gelände</a:t>
            </a:r>
            <a:endParaRPr lang="de-CH" altLang="fr-FR" sz="1100" dirty="0">
              <a:solidFill>
                <a:srgbClr val="000000"/>
              </a:solidFill>
            </a:endParaRPr>
          </a:p>
        </p:txBody>
      </p:sp>
      <p:sp>
        <p:nvSpPr>
          <p:cNvPr id="56" name="Textfeld 11"/>
          <p:cNvSpPr txBox="1">
            <a:spLocks noChangeArrowheads="1"/>
          </p:cNvSpPr>
          <p:nvPr/>
        </p:nvSpPr>
        <p:spPr bwMode="auto">
          <a:xfrm>
            <a:off x="5175640" y="2564904"/>
            <a:ext cx="971909" cy="2616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lgn="l">
              <a:spcBef>
                <a:spcPct val="20000"/>
              </a:spcBef>
              <a:buChar char="•"/>
              <a:defRPr sz="2600">
                <a:solidFill>
                  <a:schemeClr val="tx1"/>
                </a:solidFill>
                <a:latin typeface="Arial" charset="0"/>
              </a:defRPr>
            </a:lvl1pPr>
            <a:lvl2pPr marL="742950" indent="-285750" algn="l">
              <a:spcBef>
                <a:spcPct val="20000"/>
              </a:spcBef>
              <a:buClr>
                <a:schemeClr val="bg2"/>
              </a:buClr>
              <a:buChar char="•"/>
              <a:defRPr sz="2600">
                <a:solidFill>
                  <a:srgbClr val="808080"/>
                </a:solidFill>
                <a:latin typeface="Arial" charset="0"/>
              </a:defRPr>
            </a:lvl2pPr>
            <a:lvl3pPr marL="1143000" indent="-228600" algn="l">
              <a:spcBef>
                <a:spcPct val="20000"/>
              </a:spcBef>
              <a:buClr>
                <a:srgbClr val="B2B2B2"/>
              </a:buClr>
              <a:buChar char="•"/>
              <a:defRPr sz="2600">
                <a:solidFill>
                  <a:srgbClr val="B2B2B2"/>
                </a:solidFill>
                <a:latin typeface="Arial" charset="0"/>
              </a:defRPr>
            </a:lvl3pPr>
            <a:lvl4pPr marL="1600200" indent="-228600" algn="l">
              <a:spcBef>
                <a:spcPct val="20000"/>
              </a:spcBef>
              <a:buClr>
                <a:srgbClr val="C0C0C0"/>
              </a:buClr>
              <a:buChar char="•"/>
              <a:defRPr sz="2600">
                <a:solidFill>
                  <a:srgbClr val="C0C0C0"/>
                </a:solidFill>
                <a:latin typeface="Arial" charset="0"/>
              </a:defRPr>
            </a:lvl4pPr>
            <a:lvl5pPr marL="2057400" indent="-228600" algn="l">
              <a:spcBef>
                <a:spcPct val="20000"/>
              </a:spcBef>
              <a:buClr>
                <a:srgbClr val="DDDDDD"/>
              </a:buClr>
              <a:buChar char="•"/>
              <a:defRPr sz="2600">
                <a:solidFill>
                  <a:srgbClr val="DDDDDD"/>
                </a:solidFill>
                <a:latin typeface="Arial" charset="0"/>
              </a:defRPr>
            </a:lvl5pPr>
            <a:lvl6pPr marL="2514600" indent="-228600" eaLnBrk="0" fontAlgn="base" hangingPunct="0">
              <a:spcBef>
                <a:spcPct val="20000"/>
              </a:spcBef>
              <a:spcAft>
                <a:spcPct val="0"/>
              </a:spcAft>
              <a:buClr>
                <a:srgbClr val="DDDDDD"/>
              </a:buClr>
              <a:buChar char="•"/>
              <a:defRPr sz="2600">
                <a:solidFill>
                  <a:srgbClr val="DDDDDD"/>
                </a:solidFill>
                <a:latin typeface="Arial" charset="0"/>
              </a:defRPr>
            </a:lvl6pPr>
            <a:lvl7pPr marL="2971800" indent="-228600" eaLnBrk="0" fontAlgn="base" hangingPunct="0">
              <a:spcBef>
                <a:spcPct val="20000"/>
              </a:spcBef>
              <a:spcAft>
                <a:spcPct val="0"/>
              </a:spcAft>
              <a:buClr>
                <a:srgbClr val="DDDDDD"/>
              </a:buClr>
              <a:buChar char="•"/>
              <a:defRPr sz="2600">
                <a:solidFill>
                  <a:srgbClr val="DDDDDD"/>
                </a:solidFill>
                <a:latin typeface="Arial" charset="0"/>
              </a:defRPr>
            </a:lvl7pPr>
            <a:lvl8pPr marL="3429000" indent="-228600" eaLnBrk="0" fontAlgn="base" hangingPunct="0">
              <a:spcBef>
                <a:spcPct val="20000"/>
              </a:spcBef>
              <a:spcAft>
                <a:spcPct val="0"/>
              </a:spcAft>
              <a:buClr>
                <a:srgbClr val="DDDDDD"/>
              </a:buClr>
              <a:buChar char="•"/>
              <a:defRPr sz="2600">
                <a:solidFill>
                  <a:srgbClr val="DDDDDD"/>
                </a:solidFill>
                <a:latin typeface="Arial" charset="0"/>
              </a:defRPr>
            </a:lvl8pPr>
            <a:lvl9pPr marL="3886200" indent="-228600" eaLnBrk="0" fontAlgn="base" hangingPunct="0">
              <a:spcBef>
                <a:spcPct val="20000"/>
              </a:spcBef>
              <a:spcAft>
                <a:spcPct val="0"/>
              </a:spcAft>
              <a:buClr>
                <a:srgbClr val="DDDDDD"/>
              </a:buClr>
              <a:buChar char="•"/>
              <a:defRPr sz="2600">
                <a:solidFill>
                  <a:srgbClr val="DDDDDD"/>
                </a:solidFill>
                <a:latin typeface="Arial" charset="0"/>
              </a:defRPr>
            </a:lvl9pPr>
          </a:lstStyle>
          <a:p>
            <a:pPr algn="ctr">
              <a:spcBef>
                <a:spcPct val="0"/>
              </a:spcBef>
              <a:buFontTx/>
              <a:buNone/>
            </a:pPr>
            <a:r>
              <a:rPr lang="de-CH" altLang="fr-FR" sz="1100" b="1" dirty="0" smtClean="0">
                <a:solidFill>
                  <a:srgbClr val="000000"/>
                </a:solidFill>
              </a:rPr>
              <a:t>Spielturnier</a:t>
            </a:r>
            <a:endParaRPr lang="de-CH" altLang="fr-FR" sz="1100" b="1" dirty="0">
              <a:solidFill>
                <a:srgbClr val="000000"/>
              </a:solidFill>
            </a:endParaRPr>
          </a:p>
        </p:txBody>
      </p:sp>
      <p:sp>
        <p:nvSpPr>
          <p:cNvPr id="58" name="Textfeld 11"/>
          <p:cNvSpPr txBox="1">
            <a:spLocks noChangeArrowheads="1"/>
          </p:cNvSpPr>
          <p:nvPr/>
        </p:nvSpPr>
        <p:spPr bwMode="auto">
          <a:xfrm>
            <a:off x="6164800" y="5190321"/>
            <a:ext cx="1169686" cy="430887"/>
          </a:xfrm>
          <a:prstGeom prst="rect">
            <a:avLst/>
          </a:prstGeom>
          <a:solidFill>
            <a:srgbClr val="92D050"/>
          </a:solidFill>
          <a:ln w="9525">
            <a:solidFill>
              <a:schemeClr val="bg2"/>
            </a:solidFill>
            <a:miter lim="800000"/>
            <a:headEnd/>
            <a:tailEnd/>
          </a:ln>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smtClean="0">
                <a:solidFill>
                  <a:srgbClr val="000000"/>
                </a:solidFill>
              </a:rPr>
              <a:t>OL / Läufe</a:t>
            </a:r>
          </a:p>
          <a:p>
            <a:r>
              <a:rPr lang="de-CH" altLang="fr-FR" dirty="0" smtClean="0">
                <a:solidFill>
                  <a:srgbClr val="000000"/>
                </a:solidFill>
              </a:rPr>
              <a:t>Nordic Walking</a:t>
            </a:r>
          </a:p>
        </p:txBody>
      </p:sp>
      <p:sp>
        <p:nvSpPr>
          <p:cNvPr id="7" name="Gleichschenkliges Dreieck 6"/>
          <p:cNvSpPr/>
          <p:nvPr/>
        </p:nvSpPr>
        <p:spPr bwMode="auto">
          <a:xfrm rot="16200000">
            <a:off x="4788224" y="-315218"/>
            <a:ext cx="648073" cy="5256186"/>
          </a:xfrm>
          <a:prstGeom prst="triangle">
            <a:avLst/>
          </a:prstGeom>
          <a:gradFill>
            <a:gsLst>
              <a:gs pos="0">
                <a:srgbClr val="00B050"/>
              </a:gs>
              <a:gs pos="35000">
                <a:srgbClr val="92D050"/>
              </a:gs>
              <a:gs pos="68000">
                <a:srgbClr val="FFFF00"/>
              </a:gs>
              <a:gs pos="100000">
                <a:srgbClr val="FFC000"/>
              </a:gs>
            </a:gsLst>
            <a:lin ang="5400000" scaled="0"/>
          </a:gradFill>
          <a:ln w="12700" cap="flat" cmpd="sng" algn="ctr">
            <a:solidFill>
              <a:schemeClr val="tx1"/>
            </a:solidFill>
            <a:prstDash val="solid"/>
            <a:round/>
            <a:headEnd type="none" w="med" len="med"/>
            <a:tailEnd type="none" w="med" len="med"/>
          </a:ln>
          <a:effectLst/>
        </p:spPr>
        <p:txBody>
          <a:bodyPr vert="vert" wrap="square" lIns="91431" tIns="45715" rIns="91431" bIns="45715" numCol="1" rtlCol="0" anchor="ctr" anchorCtr="0" compatLnSpc="1">
            <a:prstTxWarp prst="textNoShape">
              <a:avLst/>
            </a:prstTxWarp>
          </a:bodyPr>
          <a:lstStyle/>
          <a:p>
            <a:pPr algn="r"/>
            <a:r>
              <a:rPr lang="de-CH" dirty="0" smtClean="0">
                <a:solidFill>
                  <a:srgbClr val="000000"/>
                </a:solidFill>
              </a:rPr>
              <a:t>Risikopotential</a:t>
            </a:r>
            <a:r>
              <a:rPr lang="de-CH" dirty="0">
                <a:solidFill>
                  <a:srgbClr val="000000"/>
                </a:solidFill>
              </a:rPr>
              <a:t> </a:t>
            </a:r>
            <a:r>
              <a:rPr lang="de-CH" dirty="0" smtClean="0">
                <a:solidFill>
                  <a:srgbClr val="000000"/>
                </a:solidFill>
              </a:rPr>
              <a:t>der Spielsportarten</a:t>
            </a:r>
          </a:p>
          <a:p>
            <a:pPr algn="r"/>
            <a:r>
              <a:rPr lang="de-CH" dirty="0" smtClean="0">
                <a:solidFill>
                  <a:srgbClr val="000000"/>
                </a:solidFill>
              </a:rPr>
              <a:t>Schwierigkeitsgrad</a:t>
            </a:r>
          </a:p>
        </p:txBody>
      </p:sp>
      <p:sp>
        <p:nvSpPr>
          <p:cNvPr id="51" name="Textfeld 9"/>
          <p:cNvSpPr txBox="1">
            <a:spLocks noChangeArrowheads="1"/>
          </p:cNvSpPr>
          <p:nvPr/>
        </p:nvSpPr>
        <p:spPr bwMode="auto">
          <a:xfrm>
            <a:off x="6247621" y="4294257"/>
            <a:ext cx="90020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de-CH"/>
            </a:defPPr>
            <a:lvl1pPr algn="ctr">
              <a:buFontTx/>
              <a:buNone/>
              <a:defRPr sz="1100"/>
            </a:lvl1pPr>
            <a:lvl2pPr marL="742950" indent="-285750">
              <a:spcBef>
                <a:spcPct val="20000"/>
              </a:spcBef>
              <a:buClr>
                <a:schemeClr val="bg2"/>
              </a:buClr>
              <a:buChar char="•"/>
              <a:defRPr sz="2600">
                <a:solidFill>
                  <a:srgbClr val="808080"/>
                </a:solidFill>
              </a:defRPr>
            </a:lvl2pPr>
            <a:lvl3pPr marL="1143000" indent="-228600">
              <a:spcBef>
                <a:spcPct val="20000"/>
              </a:spcBef>
              <a:buClr>
                <a:srgbClr val="B2B2B2"/>
              </a:buClr>
              <a:buChar char="•"/>
              <a:defRPr sz="2600">
                <a:solidFill>
                  <a:srgbClr val="B2B2B2"/>
                </a:solidFill>
              </a:defRPr>
            </a:lvl3pPr>
            <a:lvl4pPr marL="1600200" indent="-228600">
              <a:spcBef>
                <a:spcPct val="20000"/>
              </a:spcBef>
              <a:buClr>
                <a:srgbClr val="C0C0C0"/>
              </a:buClr>
              <a:buChar char="•"/>
              <a:defRPr sz="2600">
                <a:solidFill>
                  <a:srgbClr val="C0C0C0"/>
                </a:solidFill>
              </a:defRPr>
            </a:lvl4pPr>
            <a:lvl5pPr marL="2057400" indent="-228600">
              <a:spcBef>
                <a:spcPct val="20000"/>
              </a:spcBef>
              <a:buClr>
                <a:srgbClr val="DDDDDD"/>
              </a:buClr>
              <a:buChar char="•"/>
              <a:defRPr sz="2600">
                <a:solidFill>
                  <a:srgbClr val="DDDDDD"/>
                </a:solidFill>
              </a:defRPr>
            </a:lvl5pPr>
            <a:lvl6pPr marL="2514600" indent="-228600" eaLnBrk="0" fontAlgn="base" hangingPunct="0">
              <a:spcBef>
                <a:spcPct val="20000"/>
              </a:spcBef>
              <a:spcAft>
                <a:spcPct val="0"/>
              </a:spcAft>
              <a:buClr>
                <a:srgbClr val="DDDDDD"/>
              </a:buClr>
              <a:buChar char="•"/>
              <a:defRPr sz="2600">
                <a:solidFill>
                  <a:srgbClr val="DDDDDD"/>
                </a:solidFill>
              </a:defRPr>
            </a:lvl6pPr>
            <a:lvl7pPr marL="2971800" indent="-228600" eaLnBrk="0" fontAlgn="base" hangingPunct="0">
              <a:spcBef>
                <a:spcPct val="20000"/>
              </a:spcBef>
              <a:spcAft>
                <a:spcPct val="0"/>
              </a:spcAft>
              <a:buClr>
                <a:srgbClr val="DDDDDD"/>
              </a:buClr>
              <a:buChar char="•"/>
              <a:defRPr sz="2600">
                <a:solidFill>
                  <a:srgbClr val="DDDDDD"/>
                </a:solidFill>
              </a:defRPr>
            </a:lvl7pPr>
            <a:lvl8pPr marL="3429000" indent="-228600" eaLnBrk="0" fontAlgn="base" hangingPunct="0">
              <a:spcBef>
                <a:spcPct val="20000"/>
              </a:spcBef>
              <a:spcAft>
                <a:spcPct val="0"/>
              </a:spcAft>
              <a:buClr>
                <a:srgbClr val="DDDDDD"/>
              </a:buClr>
              <a:buChar char="•"/>
              <a:defRPr sz="2600">
                <a:solidFill>
                  <a:srgbClr val="DDDDDD"/>
                </a:solidFill>
              </a:defRPr>
            </a:lvl8pPr>
            <a:lvl9pPr marL="3886200" indent="-228600" eaLnBrk="0" fontAlgn="base" hangingPunct="0">
              <a:spcBef>
                <a:spcPct val="20000"/>
              </a:spcBef>
              <a:spcAft>
                <a:spcPct val="0"/>
              </a:spcAft>
              <a:buClr>
                <a:srgbClr val="DDDDDD"/>
              </a:buClr>
              <a:buChar char="•"/>
              <a:defRPr sz="2600">
                <a:solidFill>
                  <a:srgbClr val="DDDDDD"/>
                </a:solidFill>
              </a:defRPr>
            </a:lvl9pPr>
          </a:lstStyle>
          <a:p>
            <a:r>
              <a:rPr lang="de-CH" altLang="fr-FR" dirty="0" smtClean="0">
                <a:solidFill>
                  <a:srgbClr val="000000"/>
                </a:solidFill>
              </a:rPr>
              <a:t>Spiele im</a:t>
            </a:r>
          </a:p>
          <a:p>
            <a:r>
              <a:rPr lang="de-CH" altLang="fr-FR" dirty="0" smtClean="0">
                <a:solidFill>
                  <a:srgbClr val="000000"/>
                </a:solidFill>
              </a:rPr>
              <a:t>Gelände</a:t>
            </a:r>
            <a:endParaRPr lang="de-CH" altLang="fr-FR" dirty="0">
              <a:solidFill>
                <a:srgbClr val="000000"/>
              </a:solidFill>
            </a:endParaRPr>
          </a:p>
        </p:txBody>
      </p:sp>
      <p:sp>
        <p:nvSpPr>
          <p:cNvPr id="57" name="Textfeld 56"/>
          <p:cNvSpPr txBox="1"/>
          <p:nvPr/>
        </p:nvSpPr>
        <p:spPr>
          <a:xfrm>
            <a:off x="2356211" y="3585046"/>
            <a:ext cx="2001261" cy="461665"/>
          </a:xfrm>
          <a:prstGeom prst="rect">
            <a:avLst/>
          </a:prstGeom>
          <a:noFill/>
        </p:spPr>
        <p:txBody>
          <a:bodyPr wrap="square" rtlCol="0">
            <a:spAutoFit/>
          </a:bodyPr>
          <a:lstStyle/>
          <a:p>
            <a:pPr algn="l"/>
            <a:r>
              <a:rPr lang="de-CH" dirty="0" smtClean="0">
                <a:solidFill>
                  <a:srgbClr val="000000"/>
                </a:solidFill>
              </a:rPr>
              <a:t>Koordinationsparcours (1)</a:t>
            </a:r>
            <a:endParaRPr lang="de-CH" dirty="0">
              <a:solidFill>
                <a:srgbClr val="000000"/>
              </a:solidFill>
            </a:endParaRPr>
          </a:p>
          <a:p>
            <a:endParaRPr lang="de-CH" dirty="0">
              <a:solidFill>
                <a:srgbClr val="000000"/>
              </a:solidFill>
            </a:endParaRPr>
          </a:p>
        </p:txBody>
      </p:sp>
      <p:sp>
        <p:nvSpPr>
          <p:cNvPr id="63" name="Rechteck 62"/>
          <p:cNvSpPr/>
          <p:nvPr/>
        </p:nvSpPr>
        <p:spPr bwMode="auto">
          <a:xfrm>
            <a:off x="6084366" y="3602298"/>
            <a:ext cx="1754833" cy="283284"/>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31" tIns="45715" rIns="91431" bIns="45715" numCol="1" spcCol="0" rtlCol="0" fromWordArt="0" anchor="t" anchorCtr="0" forceAA="0" compatLnSpc="1">
            <a:prstTxWarp prst="textNoShape">
              <a:avLst/>
            </a:prstTxWarp>
            <a:noAutofit/>
          </a:bodyPr>
          <a:lstStyle/>
          <a:p>
            <a:r>
              <a:rPr lang="de-CH" sz="1100" dirty="0" smtClean="0">
                <a:solidFill>
                  <a:srgbClr val="000000"/>
                </a:solidFill>
              </a:rPr>
              <a:t>Koord Parcours im Gel</a:t>
            </a:r>
            <a:endParaRPr lang="de-CH" sz="1100" dirty="0">
              <a:solidFill>
                <a:srgbClr val="000000"/>
              </a:solidFill>
            </a:endParaRPr>
          </a:p>
        </p:txBody>
      </p:sp>
      <p:sp>
        <p:nvSpPr>
          <p:cNvPr id="59" name="Rechteck 58"/>
          <p:cNvSpPr/>
          <p:nvPr/>
        </p:nvSpPr>
        <p:spPr bwMode="auto">
          <a:xfrm>
            <a:off x="6084367" y="2873189"/>
            <a:ext cx="1754833" cy="694605"/>
          </a:xfrm>
          <a:prstGeom prst="rect">
            <a:avLst/>
          </a:prstGeom>
          <a:solidFill>
            <a:srgbClr val="0099CC">
              <a:alpha val="30000"/>
            </a:srgbClr>
          </a:solidFill>
          <a:ln w="25400"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31" tIns="45715" rIns="91431" bIns="45715" numCol="1" spcCol="0" rtlCol="0" fromWordArt="0" anchor="ctr" anchorCtr="0" forceAA="0" compatLnSpc="1">
            <a:prstTxWarp prst="textNoShape">
              <a:avLst/>
            </a:prstTxWarp>
            <a:noAutofit/>
          </a:bodyPr>
          <a:lstStyle/>
          <a:p>
            <a:r>
              <a:rPr lang="de-CH" sz="1100" dirty="0">
                <a:solidFill>
                  <a:srgbClr val="000000"/>
                </a:solidFill>
              </a:rPr>
              <a:t>Kraft:</a:t>
            </a:r>
          </a:p>
          <a:p>
            <a:r>
              <a:rPr lang="de-CH" sz="1100" dirty="0" smtClean="0">
                <a:solidFill>
                  <a:srgbClr val="000000"/>
                </a:solidFill>
              </a:rPr>
              <a:t>Partnerübungen</a:t>
            </a:r>
            <a:r>
              <a:rPr lang="de-CH" sz="1100" dirty="0">
                <a:solidFill>
                  <a:srgbClr val="000000"/>
                </a:solidFill>
              </a:rPr>
              <a:t>, Ü mit eigenem </a:t>
            </a:r>
            <a:r>
              <a:rPr lang="de-CH" sz="1100" dirty="0" smtClean="0">
                <a:solidFill>
                  <a:srgbClr val="000000"/>
                </a:solidFill>
              </a:rPr>
              <a:t>Körpergewicht, Gymnastikstab o.ä.</a:t>
            </a:r>
            <a:endParaRPr lang="de-CH" sz="1100" dirty="0">
              <a:solidFill>
                <a:srgbClr val="000000"/>
              </a:solidFill>
            </a:endParaRPr>
          </a:p>
        </p:txBody>
      </p:sp>
    </p:spTree>
    <p:extLst>
      <p:ext uri="{BB962C8B-B14F-4D97-AF65-F5344CB8AC3E}">
        <p14:creationId xmlns:p14="http://schemas.microsoft.com/office/powerpoint/2010/main" val="2732127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additive="base">
                                        <p:cTn id="89" dur="500" fill="hold"/>
                                        <p:tgtEl>
                                          <p:spTgt spid="43"/>
                                        </p:tgtEl>
                                        <p:attrNameLst>
                                          <p:attrName>ppt_x</p:attrName>
                                        </p:attrNameLst>
                                      </p:cBhvr>
                                      <p:tavLst>
                                        <p:tav tm="0">
                                          <p:val>
                                            <p:strVal val="#ppt_x"/>
                                          </p:val>
                                        </p:tav>
                                        <p:tav tm="100000">
                                          <p:val>
                                            <p:strVal val="#ppt_x"/>
                                          </p:val>
                                        </p:tav>
                                      </p:tavLst>
                                    </p:anim>
                                    <p:anim calcmode="lin" valueType="num">
                                      <p:cBhvr additive="base">
                                        <p:cTn id="9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2"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2"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 calcmode="lin" valueType="num">
                                      <p:cBhvr additive="base">
                                        <p:cTn id="123" dur="500" fill="hold"/>
                                        <p:tgtEl>
                                          <p:spTgt spid="42"/>
                                        </p:tgtEl>
                                        <p:attrNameLst>
                                          <p:attrName>ppt_x</p:attrName>
                                        </p:attrNameLst>
                                      </p:cBhvr>
                                      <p:tavLst>
                                        <p:tav tm="0">
                                          <p:val>
                                            <p:strVal val="#ppt_x"/>
                                          </p:val>
                                        </p:tav>
                                        <p:tav tm="100000">
                                          <p:val>
                                            <p:strVal val="#ppt_x"/>
                                          </p:val>
                                        </p:tav>
                                      </p:tavLst>
                                    </p:anim>
                                    <p:anim calcmode="lin" valueType="num">
                                      <p:cBhvr additive="base">
                                        <p:cTn id="1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P spid="37" grpId="0" animBg="1"/>
      <p:bldP spid="37" grpId="1" animBg="1"/>
      <p:bldP spid="37" grpId="2" animBg="1"/>
      <p:bldP spid="38" grpId="0" animBg="1"/>
      <p:bldP spid="38" grpId="1" animBg="1"/>
      <p:bldP spid="38" grpId="2" animBg="1"/>
      <p:bldP spid="8" grpId="0" animBg="1"/>
      <p:bldP spid="49" grpId="0" animBg="1"/>
      <p:bldP spid="53" grpId="0" animBg="1"/>
      <p:bldP spid="42" grpId="0" animBg="1"/>
      <p:bldP spid="60" grpId="0" animBg="1"/>
      <p:bldP spid="62" grpId="0" animBg="1"/>
      <p:bldP spid="50" grpId="0" animBg="1"/>
      <p:bldP spid="43" grpId="0" animBg="1"/>
      <p:bldP spid="45" grpId="0" animBg="1"/>
      <p:bldP spid="46" grpId="0"/>
      <p:bldP spid="47" grpId="0"/>
      <p:bldP spid="48" grpId="0"/>
      <p:bldP spid="9" grpId="0" animBg="1"/>
      <p:bldP spid="10" grpId="0" animBg="1"/>
      <p:bldP spid="11" grpId="0" animBg="1"/>
      <p:bldP spid="52" grpId="0" animBg="1"/>
      <p:bldP spid="54" grpId="0" animBg="1"/>
      <p:bldP spid="55" grpId="0" animBg="1"/>
      <p:bldP spid="56" grpId="0"/>
      <p:bldP spid="58" grpId="0" animBg="1"/>
      <p:bldP spid="7" grpId="0" animBg="1"/>
      <p:bldP spid="51" grpId="0"/>
      <p:bldP spid="57" grpId="0"/>
      <p:bldP spid="63"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2"/>
          <p:cNvSpPr>
            <a:spLocks noGrp="1"/>
          </p:cNvSpPr>
          <p:nvPr>
            <p:ph type="title"/>
          </p:nvPr>
        </p:nvSpPr>
        <p:spPr/>
        <p:txBody>
          <a:bodyPr/>
          <a:lstStyle/>
          <a:p>
            <a:r>
              <a:rPr lang="de-CH" altLang="fr-FR" dirty="0" smtClean="0"/>
              <a:t>Inhalte – 30 Min Lektionen</a:t>
            </a:r>
          </a:p>
        </p:txBody>
      </p:sp>
      <p:sp>
        <p:nvSpPr>
          <p:cNvPr id="5" name="Inhaltsplatzhalter 2"/>
          <p:cNvSpPr txBox="1">
            <a:spLocks/>
          </p:cNvSpPr>
          <p:nvPr/>
        </p:nvSpPr>
        <p:spPr bwMode="auto">
          <a:xfrm>
            <a:off x="1268402" y="992799"/>
            <a:ext cx="7704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marL="0" indent="0">
              <a:buNone/>
              <a:defRPr/>
            </a:pPr>
            <a:r>
              <a:rPr lang="de-CH" sz="2400" kern="0" dirty="0" smtClean="0">
                <a:solidFill>
                  <a:srgbClr val="000000"/>
                </a:solidFill>
              </a:rPr>
              <a:t>Je einmal pro Woche:</a:t>
            </a:r>
            <a:endParaRPr lang="de-CH" sz="1600" kern="0" dirty="0" smtClean="0">
              <a:solidFill>
                <a:srgbClr val="000000"/>
              </a:solidFill>
            </a:endParaRPr>
          </a:p>
        </p:txBody>
      </p:sp>
      <p:sp>
        <p:nvSpPr>
          <p:cNvPr id="3" name="Abgerundetes Rechteck 2"/>
          <p:cNvSpPr/>
          <p:nvPr/>
        </p:nvSpPr>
        <p:spPr bwMode="auto">
          <a:xfrm>
            <a:off x="1268402" y="1628760"/>
            <a:ext cx="6093970" cy="720096"/>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Arial" charset="0"/>
              </a:rPr>
              <a:t>Kräftigungsformen mit dem</a:t>
            </a:r>
            <a:r>
              <a:rPr kumimoji="0" lang="de-CH" sz="2000" b="0" i="0" u="none" strike="noStrike" cap="none" normalizeH="0" dirty="0" smtClean="0">
                <a:ln>
                  <a:noFill/>
                </a:ln>
                <a:solidFill>
                  <a:schemeClr val="tx1"/>
                </a:solidFill>
                <a:effectLst/>
                <a:latin typeface="Arial" charset="0"/>
              </a:rPr>
              <a:t> eigenen Körpergewicht</a:t>
            </a:r>
          </a:p>
          <a:p>
            <a:pPr marL="0" marR="0" indent="0" algn="l" defTabSz="914400" rtl="0" eaLnBrk="0" fontAlgn="base" latinLnBrk="0" hangingPunct="0">
              <a:lnSpc>
                <a:spcPct val="100000"/>
              </a:lnSpc>
              <a:spcBef>
                <a:spcPct val="0"/>
              </a:spcBef>
              <a:spcAft>
                <a:spcPct val="0"/>
              </a:spcAft>
              <a:buClrTx/>
              <a:buSzTx/>
              <a:buFontTx/>
              <a:buNone/>
              <a:tabLst/>
            </a:pPr>
            <a:r>
              <a:rPr lang="de-CH" sz="2000" baseline="0" dirty="0"/>
              <a:t>	</a:t>
            </a:r>
            <a:r>
              <a:rPr lang="de-CH" sz="1600" baseline="0" dirty="0" smtClean="0"/>
              <a:t>vom Einfachen zum Schwierigen (statisch-dynamisch)</a:t>
            </a:r>
            <a:endParaRPr kumimoji="0" lang="de-CH" sz="1600" b="0" i="0" u="none" strike="noStrike" cap="none" normalizeH="0" baseline="0" dirty="0" smtClean="0">
              <a:ln>
                <a:noFill/>
              </a:ln>
              <a:solidFill>
                <a:schemeClr val="tx1"/>
              </a:solidFill>
              <a:effectLst/>
            </a:endParaRPr>
          </a:p>
        </p:txBody>
      </p:sp>
      <p:sp>
        <p:nvSpPr>
          <p:cNvPr id="7" name="Abgerundetes Rechteck 6"/>
          <p:cNvSpPr/>
          <p:nvPr/>
        </p:nvSpPr>
        <p:spPr bwMode="auto">
          <a:xfrm>
            <a:off x="1241556" y="2528880"/>
            <a:ext cx="6093970" cy="720096"/>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CH" sz="2000" b="0" i="0" u="none" strike="noStrike" cap="none" normalizeH="0" baseline="0" dirty="0" smtClean="0">
                <a:ln>
                  <a:noFill/>
                </a:ln>
                <a:solidFill>
                  <a:schemeClr val="tx1"/>
                </a:solidFill>
                <a:effectLst/>
                <a:latin typeface="Arial" charset="0"/>
              </a:rPr>
              <a:t>Lauf-/</a:t>
            </a:r>
            <a:r>
              <a:rPr kumimoji="0" lang="de-CH" sz="2000" b="0" i="0" u="none" strike="noStrike" cap="none" normalizeH="0" dirty="0" smtClean="0">
                <a:ln>
                  <a:noFill/>
                </a:ln>
                <a:solidFill>
                  <a:schemeClr val="tx1"/>
                </a:solidFill>
                <a:effectLst/>
                <a:latin typeface="Arial" charset="0"/>
              </a:rPr>
              <a:t>Ausdauertraining</a:t>
            </a:r>
          </a:p>
          <a:p>
            <a:pPr algn="l"/>
            <a:r>
              <a:rPr lang="de-CH" sz="1600" dirty="0" smtClean="0"/>
              <a:t>	vom Grundlagen- zum Intervall-/Pyramidentraining</a:t>
            </a:r>
            <a:endParaRPr lang="de-CH" sz="1600" dirty="0"/>
          </a:p>
        </p:txBody>
      </p:sp>
      <p:sp>
        <p:nvSpPr>
          <p:cNvPr id="2" name="Pfeil nach rechts 1"/>
          <p:cNvSpPr/>
          <p:nvPr/>
        </p:nvSpPr>
        <p:spPr bwMode="auto">
          <a:xfrm>
            <a:off x="1511592" y="2078820"/>
            <a:ext cx="450060" cy="180024"/>
          </a:xfrm>
          <a:prstGeom prst="rightArrow">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
        <p:nvSpPr>
          <p:cNvPr id="8" name="Pfeil nach rechts 7"/>
          <p:cNvSpPr/>
          <p:nvPr/>
        </p:nvSpPr>
        <p:spPr bwMode="auto">
          <a:xfrm>
            <a:off x="1511592" y="2978940"/>
            <a:ext cx="450060" cy="180024"/>
          </a:xfrm>
          <a:prstGeom prst="rightArrow">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
        <p:nvSpPr>
          <p:cNvPr id="4" name="Rechteck 3"/>
          <p:cNvSpPr/>
          <p:nvPr/>
        </p:nvSpPr>
        <p:spPr>
          <a:xfrm>
            <a:off x="1241556" y="3789048"/>
            <a:ext cx="6544030" cy="2092881"/>
          </a:xfrm>
          <a:prstGeom prst="rect">
            <a:avLst/>
          </a:prstGeom>
        </p:spPr>
        <p:txBody>
          <a:bodyPr wrap="square">
            <a:spAutoFit/>
          </a:bodyPr>
          <a:lstStyle/>
          <a:p>
            <a:pPr algn="l">
              <a:defRPr/>
            </a:pPr>
            <a:r>
              <a:rPr lang="de-CH" sz="3200" b="1" kern="0" dirty="0" smtClean="0">
                <a:solidFill>
                  <a:srgbClr val="000000"/>
                </a:solidFill>
              </a:rPr>
              <a:t>Sportkonzept</a:t>
            </a:r>
          </a:p>
          <a:p>
            <a:pPr algn="l">
              <a:defRPr/>
            </a:pPr>
            <a:endParaRPr lang="de-CH" sz="1800" kern="0" dirty="0">
              <a:solidFill>
                <a:srgbClr val="000000"/>
              </a:solidFill>
            </a:endParaRPr>
          </a:p>
          <a:p>
            <a:pPr marL="342900" indent="-342900" algn="l">
              <a:buFont typeface="Arial" panose="020B0604020202020204" pitchFamily="34" charset="0"/>
              <a:buChar char="•"/>
              <a:defRPr/>
            </a:pPr>
            <a:r>
              <a:rPr lang="de-CH" sz="2000" kern="0" dirty="0" smtClean="0">
                <a:solidFill>
                  <a:srgbClr val="000000"/>
                </a:solidFill>
              </a:rPr>
              <a:t>Individualität </a:t>
            </a:r>
            <a:r>
              <a:rPr lang="de-CH" sz="1400" kern="0" dirty="0">
                <a:solidFill>
                  <a:srgbClr val="000000"/>
                </a:solidFill>
              </a:rPr>
              <a:t>(unterschiedliche Leistungsniveaus, Leistungsgruppen)</a:t>
            </a:r>
          </a:p>
          <a:p>
            <a:pPr marL="342900" indent="-342900" algn="l">
              <a:buFont typeface="Arial" panose="020B0604020202020204" pitchFamily="34" charset="0"/>
              <a:buChar char="•"/>
              <a:defRPr/>
            </a:pPr>
            <a:r>
              <a:rPr lang="de-CH" sz="2000" kern="0" dirty="0">
                <a:solidFill>
                  <a:srgbClr val="000000"/>
                </a:solidFill>
              </a:rPr>
              <a:t>progressive Belastungssteigerung </a:t>
            </a:r>
            <a:r>
              <a:rPr lang="de-CH" sz="1400" kern="0" dirty="0">
                <a:solidFill>
                  <a:srgbClr val="000000"/>
                </a:solidFill>
              </a:rPr>
              <a:t>(Verletzungsprophylaxe)</a:t>
            </a:r>
          </a:p>
          <a:p>
            <a:pPr marL="342900" indent="-342900" algn="l">
              <a:buFont typeface="Arial" panose="020B0604020202020204" pitchFamily="34" charset="0"/>
              <a:buChar char="•"/>
              <a:defRPr/>
            </a:pPr>
            <a:r>
              <a:rPr lang="de-CH" sz="2000" kern="0" dirty="0">
                <a:solidFill>
                  <a:srgbClr val="000000"/>
                </a:solidFill>
              </a:rPr>
              <a:t>Kontinuität </a:t>
            </a:r>
            <a:r>
              <a:rPr lang="de-CH" sz="1400" kern="0" dirty="0">
                <a:solidFill>
                  <a:srgbClr val="000000"/>
                </a:solidFill>
              </a:rPr>
              <a:t>(einmal ist keinmal, Wochenblöcke)</a:t>
            </a:r>
          </a:p>
          <a:p>
            <a:pPr marL="342900" indent="-342900" algn="l">
              <a:buFont typeface="Arial" panose="020B0604020202020204" pitchFamily="34" charset="0"/>
              <a:buChar char="•"/>
              <a:defRPr/>
            </a:pPr>
            <a:r>
              <a:rPr lang="de-CH" sz="2000" kern="0" dirty="0">
                <a:solidFill>
                  <a:srgbClr val="000000"/>
                </a:solidFill>
              </a:rPr>
              <a:t>Variation </a:t>
            </a:r>
            <a:r>
              <a:rPr lang="de-CH" sz="1400" kern="0" dirty="0">
                <a:solidFill>
                  <a:srgbClr val="000000"/>
                </a:solidFill>
              </a:rPr>
              <a:t>(Spiel &amp; Spass)</a:t>
            </a:r>
          </a:p>
        </p:txBody>
      </p:sp>
    </p:spTree>
    <p:extLst>
      <p:ext uri="{BB962C8B-B14F-4D97-AF65-F5344CB8AC3E}">
        <p14:creationId xmlns:p14="http://schemas.microsoft.com/office/powerpoint/2010/main" val="30611071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P spid="8"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8413" y="279401"/>
            <a:ext cx="7461250" cy="629264"/>
          </a:xfrm>
        </p:spPr>
        <p:txBody>
          <a:bodyPr/>
          <a:lstStyle/>
          <a:p>
            <a:r>
              <a:rPr lang="de-CH" dirty="0" smtClean="0"/>
              <a:t>Sportausrüstung</a:t>
            </a:r>
            <a:endParaRPr lang="de-CH" dirty="0"/>
          </a:p>
        </p:txBody>
      </p:sp>
      <p:sp>
        <p:nvSpPr>
          <p:cNvPr id="20" name="Inhaltsplatzhalter 2"/>
          <p:cNvSpPr txBox="1">
            <a:spLocks/>
          </p:cNvSpPr>
          <p:nvPr/>
        </p:nvSpPr>
        <p:spPr bwMode="auto">
          <a:xfrm>
            <a:off x="1268401" y="992799"/>
            <a:ext cx="7875599" cy="5158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de-CH" sz="2000" kern="0" dirty="0">
                <a:solidFill>
                  <a:srgbClr val="000000"/>
                </a:solidFill>
              </a:rPr>
              <a:t>I</a:t>
            </a:r>
            <a:r>
              <a:rPr lang="de-CH" sz="2000" kern="0" dirty="0" smtClean="0">
                <a:solidFill>
                  <a:srgbClr val="000000"/>
                </a:solidFill>
              </a:rPr>
              <a:t>n- sowie </a:t>
            </a:r>
            <a:r>
              <a:rPr lang="de-CH" sz="2000" kern="0" dirty="0" err="1" smtClean="0">
                <a:solidFill>
                  <a:srgbClr val="000000"/>
                </a:solidFill>
              </a:rPr>
              <a:t>outdoor</a:t>
            </a:r>
            <a:r>
              <a:rPr lang="de-CH" sz="2000" kern="0" dirty="0" smtClean="0">
                <a:solidFill>
                  <a:srgbClr val="000000"/>
                </a:solidFill>
              </a:rPr>
              <a:t>-Ausrüstung vorhanden</a:t>
            </a:r>
          </a:p>
          <a:p>
            <a:pPr lvl="1">
              <a:buFont typeface="Wingdings" panose="05000000000000000000" pitchFamily="2" charset="2"/>
              <a:buChar char="Ø"/>
              <a:defRPr/>
            </a:pPr>
            <a:r>
              <a:rPr lang="de-CH" sz="1600" kern="0" dirty="0" smtClean="0">
                <a:solidFill>
                  <a:srgbClr val="000000"/>
                </a:solidFill>
              </a:rPr>
              <a:t>dem Programm/der Witterung angepasst</a:t>
            </a:r>
          </a:p>
          <a:p>
            <a:pPr lvl="1">
              <a:buFont typeface="Wingdings" panose="05000000000000000000" pitchFamily="2" charset="2"/>
              <a:buChar char="Ø"/>
              <a:defRPr/>
            </a:pPr>
            <a:r>
              <a:rPr lang="de-CH" sz="1600" kern="0" dirty="0" smtClean="0">
                <a:solidFill>
                  <a:srgbClr val="000000"/>
                </a:solidFill>
              </a:rPr>
              <a:t>warme Kleidung bei </a:t>
            </a:r>
            <a:r>
              <a:rPr lang="de-CH" sz="1600" kern="0" dirty="0" err="1" smtClean="0">
                <a:solidFill>
                  <a:srgbClr val="000000"/>
                </a:solidFill>
              </a:rPr>
              <a:t>Prf</a:t>
            </a:r>
            <a:r>
              <a:rPr lang="de-CH" sz="1600" kern="0" dirty="0" smtClean="0">
                <a:solidFill>
                  <a:srgbClr val="000000"/>
                </a:solidFill>
              </a:rPr>
              <a:t> (Wartezeiten)</a:t>
            </a:r>
          </a:p>
          <a:p>
            <a:pPr lvl="1">
              <a:buFont typeface="Wingdings" panose="05000000000000000000" pitchFamily="2" charset="2"/>
              <a:buChar char="Ø"/>
              <a:defRPr/>
            </a:pPr>
            <a:r>
              <a:rPr lang="de-CH" sz="1600" kern="0" dirty="0" smtClean="0">
                <a:solidFill>
                  <a:srgbClr val="000000"/>
                </a:solidFill>
              </a:rPr>
              <a:t>Sportschuhe: </a:t>
            </a:r>
            <a:r>
              <a:rPr lang="de-CH" sz="1600" u="sng" kern="0" dirty="0" smtClean="0">
                <a:solidFill>
                  <a:srgbClr val="000000"/>
                </a:solidFill>
              </a:rPr>
              <a:t>IMMER</a:t>
            </a:r>
            <a:r>
              <a:rPr lang="de-CH" sz="1600" kern="0" dirty="0" smtClean="0">
                <a:solidFill>
                  <a:srgbClr val="000000"/>
                </a:solidFill>
              </a:rPr>
              <a:t> beide Paare dabei</a:t>
            </a:r>
          </a:p>
          <a:p>
            <a:pPr marL="0" indent="0">
              <a:buNone/>
              <a:defRPr/>
            </a:pPr>
            <a:endParaRPr lang="de-CH" sz="1800" kern="0" dirty="0" smtClean="0">
              <a:solidFill>
                <a:srgbClr val="000000"/>
              </a:solidFill>
            </a:endParaRPr>
          </a:p>
          <a:p>
            <a:pPr marL="0" indent="0">
              <a:buNone/>
              <a:defRPr/>
            </a:pPr>
            <a:endParaRPr lang="de-CH" sz="1800" kern="0" dirty="0">
              <a:solidFill>
                <a:srgbClr val="000000"/>
              </a:solidFill>
            </a:endParaRPr>
          </a:p>
          <a:p>
            <a:pPr marL="0" indent="0">
              <a:buNone/>
              <a:defRPr/>
            </a:pPr>
            <a:endParaRPr lang="de-CH" sz="800" kern="0" dirty="0">
              <a:solidFill>
                <a:srgbClr val="000000"/>
              </a:solidFill>
            </a:endParaRPr>
          </a:p>
          <a:p>
            <a:pPr>
              <a:defRPr/>
            </a:pPr>
            <a:r>
              <a:rPr lang="de-CH" sz="2000" kern="0" dirty="0" smtClean="0">
                <a:solidFill>
                  <a:srgbClr val="000000"/>
                </a:solidFill>
              </a:rPr>
              <a:t>Trinkflasche/Feldflasche sowie ein Schweisstuch mitnehmen</a:t>
            </a:r>
          </a:p>
          <a:p>
            <a:pPr>
              <a:defRPr/>
            </a:pPr>
            <a:endParaRPr lang="de-CH" sz="1800" kern="0" dirty="0">
              <a:solidFill>
                <a:srgbClr val="000000"/>
              </a:solidFill>
            </a:endParaRPr>
          </a:p>
          <a:p>
            <a:pPr>
              <a:defRPr/>
            </a:pPr>
            <a:endParaRPr lang="de-CH" sz="1800" kern="0" dirty="0" smtClean="0">
              <a:solidFill>
                <a:srgbClr val="000000"/>
              </a:solidFill>
            </a:endParaRPr>
          </a:p>
          <a:p>
            <a:pPr>
              <a:defRPr/>
            </a:pPr>
            <a:endParaRPr lang="de-CH" sz="1800" kern="0" dirty="0">
              <a:solidFill>
                <a:srgbClr val="000000"/>
              </a:solidFill>
            </a:endParaRPr>
          </a:p>
          <a:p>
            <a:pPr>
              <a:defRPr/>
            </a:pPr>
            <a:endParaRPr lang="de-CH" sz="800" kern="0" dirty="0" smtClean="0">
              <a:solidFill>
                <a:srgbClr val="000000"/>
              </a:solidFill>
            </a:endParaRPr>
          </a:p>
          <a:p>
            <a:pPr>
              <a:defRPr/>
            </a:pPr>
            <a:r>
              <a:rPr lang="de-CH" sz="2000" kern="0" dirty="0" smtClean="0">
                <a:solidFill>
                  <a:srgbClr val="000000"/>
                </a:solidFill>
              </a:rPr>
              <a:t>keine Uhren/Erkennungsmarken/Piercings (abkleben) /             kein Schuck</a:t>
            </a:r>
          </a:p>
          <a:p>
            <a:pPr lvl="1">
              <a:buFont typeface="Wingdings" panose="05000000000000000000" pitchFamily="2" charset="2"/>
              <a:buChar char="Ø"/>
              <a:defRPr/>
            </a:pPr>
            <a:r>
              <a:rPr lang="de-CH" sz="1600" kern="0" dirty="0" smtClean="0">
                <a:solidFill>
                  <a:srgbClr val="000000"/>
                </a:solidFill>
              </a:rPr>
              <a:t>Ausnahme </a:t>
            </a:r>
            <a:r>
              <a:rPr lang="de-CH" sz="1600" kern="0" dirty="0">
                <a:solidFill>
                  <a:srgbClr val="000000"/>
                </a:solidFill>
              </a:rPr>
              <a:t>Pulsuhren bei </a:t>
            </a:r>
            <a:r>
              <a:rPr lang="de-CH" sz="1600" kern="0" dirty="0" smtClean="0">
                <a:solidFill>
                  <a:srgbClr val="000000"/>
                </a:solidFill>
              </a:rPr>
              <a:t>Konditionstraining</a:t>
            </a:r>
            <a:endParaRPr lang="de-CH" sz="1600" kern="0" dirty="0">
              <a:solidFill>
                <a:srgbClr val="000000"/>
              </a:solidFill>
            </a:endParaRPr>
          </a:p>
          <a:p>
            <a:pPr>
              <a:defRPr/>
            </a:pPr>
            <a:endParaRPr lang="de-CH" sz="1800" kern="0" dirty="0">
              <a:solidFill>
                <a:srgbClr val="000000"/>
              </a:solidFill>
            </a:endParaRPr>
          </a:p>
          <a:p>
            <a:pPr marL="0" indent="0">
              <a:buNone/>
              <a:defRPr/>
            </a:pPr>
            <a:endParaRPr lang="de-CH" sz="1800" kern="0" dirty="0">
              <a:solidFill>
                <a:srgbClr val="000000"/>
              </a:solidFill>
            </a:endParaRPr>
          </a:p>
        </p:txBody>
      </p:sp>
      <p:pic>
        <p:nvPicPr>
          <p:cNvPr id="21" name="Picture 2" descr="C:\Users\U80840771\AppData\Local\Microsoft\Windows\Temporary Internet Files\Content.IE5\MAAXOSMG\saucony_kinvara_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134" y="2258844"/>
            <a:ext cx="895406" cy="5940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U80840771\AppData\Local\Microsoft\Windows\Temporary Internet Files\Content.IE5\3G0KIUH8\3531665800_e866e42185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6599" y="2168832"/>
            <a:ext cx="1093918" cy="8204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U80840771\AppData\Local\Microsoft\Windows\Temporary Internet Files\Content.IE5\03JEKBK7\Salerno_Calcio_T-Shirt_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7220" y="188568"/>
            <a:ext cx="869565" cy="11701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C:\Users\U80840771\AppData\Local\Microsoft\Windows\Temporary Internet Files\Content.IE5\NGDAN7U0\Running-shorts-black[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0545" y="1358724"/>
            <a:ext cx="941803" cy="7848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8" descr="C:\Users\U80840771\AppData\Local\Microsoft\Windows\Temporary Internet Files\Content.IE5\UX2PAVXP\the-north-face-tka-100-trinity-alps-pullover-polartec-fleece-for-men-in-jake-blue~p~5676y_01~1500.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2384" y="188568"/>
            <a:ext cx="1071008" cy="1071008"/>
          </a:xfrm>
          <a:prstGeom prst="rect">
            <a:avLst/>
          </a:prstGeom>
          <a:noFill/>
          <a:extLst>
            <a:ext uri="{909E8E84-426E-40DD-AFC4-6F175D3DCCD1}">
              <a14:hiddenFill xmlns:a14="http://schemas.microsoft.com/office/drawing/2010/main">
                <a:solidFill>
                  <a:srgbClr val="FFFFFF"/>
                </a:solidFill>
              </a14:hiddenFill>
            </a:ext>
          </a:extLst>
        </p:spPr>
      </p:pic>
      <p:sp>
        <p:nvSpPr>
          <p:cNvPr id="27" name="Textfeld 26"/>
          <p:cNvSpPr txBox="1"/>
          <p:nvPr/>
        </p:nvSpPr>
        <p:spPr>
          <a:xfrm>
            <a:off x="7002324" y="1988808"/>
            <a:ext cx="990132" cy="1107996"/>
          </a:xfrm>
          <a:prstGeom prst="rect">
            <a:avLst/>
          </a:prstGeom>
          <a:noFill/>
        </p:spPr>
        <p:txBody>
          <a:bodyPr wrap="square" rtlCol="0">
            <a:spAutoFit/>
          </a:bodyPr>
          <a:lstStyle/>
          <a:p>
            <a:r>
              <a:rPr lang="de-CH" sz="6600" dirty="0" smtClean="0">
                <a:solidFill>
                  <a:srgbClr val="FF0000"/>
                </a:solidFill>
              </a:rPr>
              <a:t>+</a:t>
            </a:r>
            <a:endParaRPr lang="de-CH" sz="6600" dirty="0">
              <a:solidFill>
                <a:srgbClr val="FF0000"/>
              </a:solidFill>
            </a:endParaRPr>
          </a:p>
        </p:txBody>
      </p:sp>
      <p:pic>
        <p:nvPicPr>
          <p:cNvPr id="28" name="Picture 2" descr="Bildergebnis für trainerhose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9279" y="1231394"/>
            <a:ext cx="1027450" cy="10274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U80840771\AppData\Local\Microsoft\Windows\Temporary Internet Files\Content.IE5\03JEKBK7\Zusammengelegte_Handtücher[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2096" y="3429000"/>
            <a:ext cx="1184950" cy="112893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Bildergebnis für feldflasche schweizer armee">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7100" y="3429000"/>
            <a:ext cx="944744" cy="11428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U80840771\AppData\Local\Microsoft\Windows\Temporary Internet Files\Content.IE5\3G0KIUH8\herrenuhren-männeruhren-herrenuhr-schwarz-armbanduhr[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02300" y="5499276"/>
            <a:ext cx="649484" cy="7200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U80840771\AppData\Local\Microsoft\Windows\Temporary Internet Files\Content.IE5\MAAXOSMG\Wedding_ring_•_vector_graphics_•_02.svg[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8639" y="5478792"/>
            <a:ext cx="623757"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 descr="C:\Users\U80840771\AppData\Local\Microsoft\Windows\Temporary Internet Files\Content.IE5\2I4KDKVW\1280px-US_Dog_Tag_with_Surname,_First_name,_Social_Security_number,_Blood_type,_Religion[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91856" y="5499276"/>
            <a:ext cx="1080422" cy="72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C:\Users\U80840771\AppData\Local\Microsoft\Windows\Temporary Internet Files\Content.IE5\MAAXOSMG\120px-Piercing_micro_banane[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72120" y="5499372"/>
            <a:ext cx="890722" cy="72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9" descr="C:\Users\U80840771\AppData\Local\Microsoft\Windows\Temporary Internet Files\Content.IE5\MAAXOSMG\ohrstecker-silber-männer-ohrringe-männerschmuck[1].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61542" y="5499372"/>
            <a:ext cx="72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Gerade Verbindung 35"/>
          <p:cNvCxnSpPr/>
          <p:nvPr/>
        </p:nvCxnSpPr>
        <p:spPr bwMode="auto">
          <a:xfrm flipH="1">
            <a:off x="1601604" y="5478792"/>
            <a:ext cx="6763081" cy="740484"/>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7" name="Gerade Verbindung 36"/>
          <p:cNvCxnSpPr/>
          <p:nvPr/>
        </p:nvCxnSpPr>
        <p:spPr bwMode="auto">
          <a:xfrm>
            <a:off x="1601604" y="5499276"/>
            <a:ext cx="6763081" cy="720096"/>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862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par>
                                <p:cTn id="58" presetID="16" presetClass="entr" presetSubtype="21"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arn(inVertical)">
                                      <p:cBhvr>
                                        <p:cTn id="6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Zu beachten</a:t>
            </a:r>
            <a:endParaRPr lang="de-CH" dirty="0"/>
          </a:p>
        </p:txBody>
      </p:sp>
      <p:sp>
        <p:nvSpPr>
          <p:cNvPr id="20" name="Inhaltsplatzhalter 2"/>
          <p:cNvSpPr txBox="1">
            <a:spLocks/>
          </p:cNvSpPr>
          <p:nvPr/>
        </p:nvSpPr>
        <p:spPr bwMode="auto">
          <a:xfrm>
            <a:off x="1268402" y="992799"/>
            <a:ext cx="7704138" cy="502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de-CH" sz="2400" kern="0" dirty="0" err="1" smtClean="0">
                <a:solidFill>
                  <a:srgbClr val="000000"/>
                </a:solidFill>
              </a:rPr>
              <a:t>Tenu</a:t>
            </a:r>
            <a:r>
              <a:rPr lang="de-CH" sz="2400" kern="0" dirty="0" smtClean="0">
                <a:solidFill>
                  <a:srgbClr val="000000"/>
                </a:solidFill>
              </a:rPr>
              <a:t> Sport beim AV, falls danach direkt ein Sportblock folgt</a:t>
            </a:r>
          </a:p>
          <a:p>
            <a:pPr lvl="1">
              <a:defRPr/>
            </a:pPr>
            <a:r>
              <a:rPr lang="de-CH" sz="1800" kern="0" dirty="0" smtClean="0">
                <a:solidFill>
                  <a:srgbClr val="000000"/>
                </a:solidFill>
              </a:rPr>
              <a:t>Schuhe </a:t>
            </a:r>
            <a:r>
              <a:rPr lang="de-CH" sz="1800" kern="0" dirty="0" err="1" smtClean="0">
                <a:solidFill>
                  <a:srgbClr val="000000"/>
                </a:solidFill>
              </a:rPr>
              <a:t>outdoor</a:t>
            </a:r>
            <a:r>
              <a:rPr lang="de-CH" sz="1800" kern="0" dirty="0" smtClean="0">
                <a:solidFill>
                  <a:srgbClr val="000000"/>
                </a:solidFill>
              </a:rPr>
              <a:t>/wärmere Kleidung</a:t>
            </a:r>
          </a:p>
          <a:p>
            <a:pPr>
              <a:defRPr/>
            </a:pPr>
            <a:endParaRPr lang="de-CH" sz="1400" kern="0" dirty="0">
              <a:solidFill>
                <a:srgbClr val="000000"/>
              </a:solidFill>
            </a:endParaRPr>
          </a:p>
          <a:p>
            <a:pPr>
              <a:defRPr/>
            </a:pPr>
            <a:r>
              <a:rPr lang="de-CH" sz="2400" kern="0" dirty="0" smtClean="0">
                <a:solidFill>
                  <a:srgbClr val="000000"/>
                </a:solidFill>
              </a:rPr>
              <a:t>Körperhygiene</a:t>
            </a:r>
          </a:p>
          <a:p>
            <a:pPr lvl="1">
              <a:defRPr/>
            </a:pPr>
            <a:r>
              <a:rPr lang="de-CH" sz="1800" kern="0" dirty="0" smtClean="0">
                <a:solidFill>
                  <a:srgbClr val="000000"/>
                </a:solidFill>
              </a:rPr>
              <a:t>Duschen nach dem Sport (Zeitmanagement)</a:t>
            </a:r>
          </a:p>
          <a:p>
            <a:pPr marL="0" indent="0">
              <a:buNone/>
              <a:defRPr/>
            </a:pPr>
            <a:endParaRPr lang="de-CH" sz="1400" kern="0" dirty="0" smtClean="0">
              <a:solidFill>
                <a:srgbClr val="000000"/>
              </a:solidFill>
            </a:endParaRPr>
          </a:p>
          <a:p>
            <a:pPr>
              <a:defRPr/>
            </a:pPr>
            <a:r>
              <a:rPr lang="de-CH" sz="2400" kern="0" dirty="0" smtClean="0">
                <a:solidFill>
                  <a:srgbClr val="000000"/>
                </a:solidFill>
              </a:rPr>
              <a:t>Wertsachen:</a:t>
            </a:r>
          </a:p>
          <a:p>
            <a:pPr lvl="1">
              <a:defRPr/>
            </a:pPr>
            <a:r>
              <a:rPr lang="de-CH" sz="1800" kern="0" dirty="0">
                <a:solidFill>
                  <a:srgbClr val="000000"/>
                </a:solidFill>
              </a:rPr>
              <a:t>n</a:t>
            </a:r>
            <a:r>
              <a:rPr lang="de-CH" sz="1800" kern="0" dirty="0" smtClean="0">
                <a:solidFill>
                  <a:srgbClr val="000000"/>
                </a:solidFill>
              </a:rPr>
              <a:t>icht mitnehmen (Schliessfach)</a:t>
            </a:r>
          </a:p>
          <a:p>
            <a:pPr lvl="1">
              <a:defRPr/>
            </a:pPr>
            <a:r>
              <a:rPr lang="de-CH" sz="1800" kern="0" dirty="0">
                <a:solidFill>
                  <a:srgbClr val="000000"/>
                </a:solidFill>
              </a:rPr>
              <a:t>n</a:t>
            </a:r>
            <a:r>
              <a:rPr lang="de-CH" sz="1800" kern="0" dirty="0" smtClean="0">
                <a:solidFill>
                  <a:srgbClr val="000000"/>
                </a:solidFill>
              </a:rPr>
              <a:t>icht in der Garderobe lassen (Depot)</a:t>
            </a:r>
          </a:p>
          <a:p>
            <a:pPr lvl="1">
              <a:defRPr/>
            </a:pPr>
            <a:endParaRPr lang="de-CH" sz="1400" kern="0" dirty="0">
              <a:solidFill>
                <a:srgbClr val="000000"/>
              </a:solidFill>
            </a:endParaRPr>
          </a:p>
          <a:p>
            <a:pPr>
              <a:defRPr/>
            </a:pPr>
            <a:r>
              <a:rPr lang="de-CH" sz="2400" kern="0" dirty="0" err="1" smtClean="0">
                <a:solidFill>
                  <a:srgbClr val="000000"/>
                </a:solidFill>
              </a:rPr>
              <a:t>Vpf</a:t>
            </a:r>
            <a:r>
              <a:rPr lang="de-CH" sz="2400" kern="0" dirty="0" smtClean="0">
                <a:solidFill>
                  <a:srgbClr val="000000"/>
                </a:solidFill>
              </a:rPr>
              <a:t>/</a:t>
            </a:r>
            <a:r>
              <a:rPr lang="de-CH" sz="2400" kern="0" dirty="0" err="1" smtClean="0">
                <a:solidFill>
                  <a:srgbClr val="000000"/>
                </a:solidFill>
              </a:rPr>
              <a:t>Zwipf</a:t>
            </a:r>
            <a:endParaRPr lang="de-CH" sz="2400" kern="0" dirty="0" smtClean="0">
              <a:solidFill>
                <a:srgbClr val="000000"/>
              </a:solidFill>
            </a:endParaRPr>
          </a:p>
          <a:p>
            <a:pPr lvl="1">
              <a:defRPr/>
            </a:pPr>
            <a:r>
              <a:rPr lang="de-CH" sz="1800" kern="0" dirty="0" smtClean="0">
                <a:solidFill>
                  <a:srgbClr val="000000"/>
                </a:solidFill>
              </a:rPr>
              <a:t>Organisation durch Z</a:t>
            </a:r>
          </a:p>
          <a:p>
            <a:pPr lvl="1">
              <a:defRPr/>
            </a:pPr>
            <a:r>
              <a:rPr lang="de-CH" sz="1800" kern="0" dirty="0">
                <a:solidFill>
                  <a:srgbClr val="000000"/>
                </a:solidFill>
              </a:rPr>
              <a:t>a</a:t>
            </a:r>
            <a:r>
              <a:rPr lang="de-CH" sz="1800" kern="0" dirty="0" smtClean="0">
                <a:solidFill>
                  <a:srgbClr val="000000"/>
                </a:solidFill>
              </a:rPr>
              <a:t>usserhalb der Sporthalle deponieren</a:t>
            </a:r>
          </a:p>
        </p:txBody>
      </p:sp>
      <p:pic>
        <p:nvPicPr>
          <p:cNvPr id="2051" name="Picture 3" descr="C:\Users\U80840771\AppData\Local\Microsoft\Windows\Temporary Internet Files\Content.IE5\X1JBG8K4\mann-006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2264" y="1628760"/>
            <a:ext cx="154305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80840771\AppData\Local\Microsoft\Windows\Temporary Internet Files\Content.IE5\NGDAN7U0\di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92" y="3609024"/>
            <a:ext cx="1784511" cy="224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03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2"/>
          <p:cNvSpPr txBox="1">
            <a:spLocks/>
          </p:cNvSpPr>
          <p:nvPr/>
        </p:nvSpPr>
        <p:spPr bwMode="auto">
          <a:xfrm>
            <a:off x="1268402" y="992799"/>
            <a:ext cx="7704138" cy="384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de-CH" sz="2400" kern="0" dirty="0" smtClean="0">
                <a:solidFill>
                  <a:srgbClr val="000000"/>
                </a:solidFill>
              </a:rPr>
              <a:t>absolutes Rauchverbot vor, während und unmittelbar nach dem Sportunterricht</a:t>
            </a:r>
          </a:p>
          <a:p>
            <a:pPr>
              <a:defRPr/>
            </a:pPr>
            <a:endParaRPr lang="de-CH" sz="2000" kern="0" dirty="0" smtClean="0">
              <a:solidFill>
                <a:srgbClr val="000000"/>
              </a:solidFill>
            </a:endParaRPr>
          </a:p>
          <a:p>
            <a:pPr>
              <a:defRPr/>
            </a:pPr>
            <a:endParaRPr lang="de-CH" sz="2000" kern="0" dirty="0">
              <a:solidFill>
                <a:srgbClr val="000000"/>
              </a:solidFill>
            </a:endParaRPr>
          </a:p>
          <a:p>
            <a:pPr>
              <a:defRPr/>
            </a:pPr>
            <a:endParaRPr lang="de-CH" sz="2000" kern="0" dirty="0">
              <a:solidFill>
                <a:srgbClr val="000000"/>
              </a:solidFill>
            </a:endParaRPr>
          </a:p>
          <a:p>
            <a:pPr>
              <a:defRPr/>
            </a:pPr>
            <a:r>
              <a:rPr lang="de-CH" sz="2400" kern="0" dirty="0" smtClean="0">
                <a:solidFill>
                  <a:srgbClr val="000000"/>
                </a:solidFill>
              </a:rPr>
              <a:t>100% Einsatz</a:t>
            </a:r>
          </a:p>
          <a:p>
            <a:pPr marL="0" indent="0">
              <a:buNone/>
              <a:defRPr/>
            </a:pPr>
            <a:endParaRPr lang="de-CH" sz="2000" kern="0" dirty="0" smtClean="0">
              <a:solidFill>
                <a:srgbClr val="000000"/>
              </a:solidFill>
            </a:endParaRPr>
          </a:p>
          <a:p>
            <a:pPr marL="0" indent="0">
              <a:buNone/>
              <a:defRPr/>
            </a:pPr>
            <a:endParaRPr lang="de-CH" sz="2000" kern="0" dirty="0">
              <a:solidFill>
                <a:srgbClr val="000000"/>
              </a:solidFill>
            </a:endParaRPr>
          </a:p>
          <a:p>
            <a:pPr marL="0" indent="0">
              <a:buNone/>
              <a:defRPr/>
            </a:pPr>
            <a:endParaRPr lang="de-CH" sz="2000" kern="0" dirty="0">
              <a:solidFill>
                <a:srgbClr val="000000"/>
              </a:solidFill>
            </a:endParaRPr>
          </a:p>
          <a:p>
            <a:pPr>
              <a:defRPr/>
            </a:pPr>
            <a:r>
              <a:rPr lang="de-CH" sz="2400" kern="0" dirty="0" smtClean="0">
                <a:solidFill>
                  <a:srgbClr val="000000"/>
                </a:solidFill>
              </a:rPr>
              <a:t>Fairplay</a:t>
            </a:r>
          </a:p>
        </p:txBody>
      </p:sp>
      <p:sp>
        <p:nvSpPr>
          <p:cNvPr id="2" name="Titel 1"/>
          <p:cNvSpPr>
            <a:spLocks noGrp="1"/>
          </p:cNvSpPr>
          <p:nvPr>
            <p:ph type="title"/>
          </p:nvPr>
        </p:nvSpPr>
        <p:spPr/>
        <p:txBody>
          <a:bodyPr/>
          <a:lstStyle/>
          <a:p>
            <a:r>
              <a:rPr lang="de-CH" dirty="0" smtClean="0"/>
              <a:t>Verhalten</a:t>
            </a:r>
            <a:endParaRPr lang="de-CH" dirty="0"/>
          </a:p>
        </p:txBody>
      </p:sp>
      <p:pic>
        <p:nvPicPr>
          <p:cNvPr id="8" name="Picture 2" descr="C:\Users\U80840771\AppData\Local\Microsoft\Windows\Temporary Internet Files\Content.IE5\03JEKBK7\No_Smo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4739" y="1345966"/>
            <a:ext cx="1442629" cy="1452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U80840771\AppData\Local\Microsoft\Windows\Temporary Internet Files\Content.IE5\NGDAN7U0\262396752_1280x9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772" y="4059084"/>
            <a:ext cx="2730206" cy="20476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U80840771\AppData\Local\Microsoft\Windows\Temporary Internet Files\Content.IE5\NGDAN7U0\haka_rugb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005" y="1718772"/>
            <a:ext cx="3043295" cy="219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92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Sportverletzungen</a:t>
            </a:r>
            <a:endParaRPr lang="de-CH" dirty="0"/>
          </a:p>
        </p:txBody>
      </p:sp>
      <p:sp>
        <p:nvSpPr>
          <p:cNvPr id="4" name="Inhaltsplatzhalter 2"/>
          <p:cNvSpPr txBox="1">
            <a:spLocks/>
          </p:cNvSpPr>
          <p:nvPr/>
        </p:nvSpPr>
        <p:spPr bwMode="auto">
          <a:xfrm>
            <a:off x="1268402" y="996254"/>
            <a:ext cx="770413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de-CH" sz="2400" kern="0" dirty="0" smtClean="0">
                <a:solidFill>
                  <a:srgbClr val="000000"/>
                </a:solidFill>
              </a:rPr>
              <a:t>Ursachen</a:t>
            </a:r>
          </a:p>
          <a:p>
            <a:pPr lvl="1">
              <a:defRPr/>
            </a:pPr>
            <a:r>
              <a:rPr lang="de-CH" sz="1800" kern="0" dirty="0" smtClean="0">
                <a:solidFill>
                  <a:srgbClr val="000000"/>
                </a:solidFill>
              </a:rPr>
              <a:t>Überforderung / Überschreitung der Belastungsgrenzen</a:t>
            </a:r>
          </a:p>
          <a:p>
            <a:pPr lvl="1">
              <a:defRPr/>
            </a:pPr>
            <a:r>
              <a:rPr lang="de-CH" sz="1800" kern="0" dirty="0" smtClean="0">
                <a:solidFill>
                  <a:srgbClr val="000000"/>
                </a:solidFill>
              </a:rPr>
              <a:t>Selbstüberschätzung</a:t>
            </a:r>
          </a:p>
          <a:p>
            <a:pPr lvl="1">
              <a:defRPr/>
            </a:pPr>
            <a:r>
              <a:rPr lang="de-CH" sz="1800" kern="0" dirty="0" smtClean="0">
                <a:solidFill>
                  <a:srgbClr val="000000"/>
                </a:solidFill>
              </a:rPr>
              <a:t>Unachtsamkeit und Ermüdung</a:t>
            </a:r>
          </a:p>
          <a:p>
            <a:pPr lvl="1">
              <a:defRPr/>
            </a:pPr>
            <a:r>
              <a:rPr lang="de-CH" sz="1800" kern="0" dirty="0" smtClean="0">
                <a:solidFill>
                  <a:srgbClr val="000000"/>
                </a:solidFill>
              </a:rPr>
              <a:t>Fehlendes Aufwärmen</a:t>
            </a:r>
          </a:p>
          <a:p>
            <a:pPr lvl="1">
              <a:defRPr/>
            </a:pPr>
            <a:r>
              <a:rPr lang="de-CH" sz="1800" kern="0" dirty="0" smtClean="0">
                <a:solidFill>
                  <a:srgbClr val="000000"/>
                </a:solidFill>
              </a:rPr>
              <a:t>Fremdeinwirkung durch den Gegner</a:t>
            </a:r>
          </a:p>
          <a:p>
            <a:pPr lvl="1">
              <a:defRPr/>
            </a:pPr>
            <a:r>
              <a:rPr lang="de-CH" sz="1800" kern="0" dirty="0" smtClean="0">
                <a:solidFill>
                  <a:srgbClr val="000000"/>
                </a:solidFill>
              </a:rPr>
              <a:t>Unzureichende / falsche Sportausrüstung</a:t>
            </a:r>
          </a:p>
          <a:p>
            <a:pPr marL="457200" lvl="1" indent="0">
              <a:buNone/>
              <a:defRPr/>
            </a:pPr>
            <a:endParaRPr lang="de-CH" sz="1600" kern="0" dirty="0" smtClean="0">
              <a:solidFill>
                <a:srgbClr val="000000"/>
              </a:solidFill>
            </a:endParaRPr>
          </a:p>
          <a:p>
            <a:pPr>
              <a:defRPr/>
            </a:pPr>
            <a:r>
              <a:rPr lang="de-CH" sz="2400" kern="0" dirty="0" smtClean="0">
                <a:solidFill>
                  <a:srgbClr val="000000"/>
                </a:solidFill>
                <a:sym typeface="Wingdings" panose="05000000000000000000" pitchFamily="2" charset="2"/>
              </a:rPr>
              <a:t>Behandlungsmassnahmen bei Muskel- und Gelenkverletzungen  PECH-Regel</a:t>
            </a:r>
            <a:endParaRPr lang="de-CH" sz="2400" kern="0" dirty="0" smtClean="0">
              <a:solidFill>
                <a:srgbClr val="000000"/>
              </a:solidFill>
            </a:endParaRPr>
          </a:p>
          <a:p>
            <a:pPr lvl="1">
              <a:defRPr/>
            </a:pPr>
            <a:r>
              <a:rPr lang="de-CH" sz="1800" b="1" kern="0" dirty="0" smtClean="0">
                <a:solidFill>
                  <a:srgbClr val="000000"/>
                </a:solidFill>
              </a:rPr>
              <a:t>P</a:t>
            </a:r>
            <a:r>
              <a:rPr lang="de-CH" sz="1800" kern="0" dirty="0" smtClean="0">
                <a:solidFill>
                  <a:srgbClr val="000000"/>
                </a:solidFill>
              </a:rPr>
              <a:t>ause</a:t>
            </a:r>
          </a:p>
          <a:p>
            <a:pPr lvl="1">
              <a:defRPr/>
            </a:pPr>
            <a:r>
              <a:rPr lang="de-CH" sz="1800" b="1" kern="0" dirty="0" smtClean="0">
                <a:solidFill>
                  <a:srgbClr val="000000"/>
                </a:solidFill>
              </a:rPr>
              <a:t>E</a:t>
            </a:r>
            <a:r>
              <a:rPr lang="de-CH" sz="1800" kern="0" dirty="0" smtClean="0">
                <a:solidFill>
                  <a:srgbClr val="000000"/>
                </a:solidFill>
              </a:rPr>
              <a:t>is</a:t>
            </a:r>
          </a:p>
          <a:p>
            <a:pPr lvl="1">
              <a:defRPr/>
            </a:pPr>
            <a:r>
              <a:rPr lang="de-CH" sz="1800" b="1" kern="0" dirty="0" err="1" smtClean="0">
                <a:solidFill>
                  <a:srgbClr val="000000"/>
                </a:solidFill>
              </a:rPr>
              <a:t>C</a:t>
            </a:r>
            <a:r>
              <a:rPr lang="de-CH" sz="1800" kern="0" dirty="0" err="1" smtClean="0">
                <a:solidFill>
                  <a:srgbClr val="000000"/>
                </a:solidFill>
              </a:rPr>
              <a:t>ompression</a:t>
            </a:r>
            <a:endParaRPr lang="de-CH" sz="1800" kern="0" dirty="0" smtClean="0">
              <a:solidFill>
                <a:srgbClr val="000000"/>
              </a:solidFill>
            </a:endParaRPr>
          </a:p>
          <a:p>
            <a:pPr lvl="1">
              <a:defRPr/>
            </a:pPr>
            <a:r>
              <a:rPr lang="de-CH" sz="1800" b="1" kern="0" dirty="0" smtClean="0">
                <a:solidFill>
                  <a:srgbClr val="000000"/>
                </a:solidFill>
              </a:rPr>
              <a:t>H</a:t>
            </a:r>
            <a:r>
              <a:rPr lang="de-CH" sz="1800" kern="0" dirty="0" smtClean="0">
                <a:solidFill>
                  <a:srgbClr val="000000"/>
                </a:solidFill>
              </a:rPr>
              <a:t>ochlagern + </a:t>
            </a:r>
            <a:r>
              <a:rPr lang="de-CH" sz="1800" b="1" kern="0" dirty="0" smtClean="0">
                <a:solidFill>
                  <a:srgbClr val="000000"/>
                </a:solidFill>
              </a:rPr>
              <a:t>H</a:t>
            </a:r>
            <a:r>
              <a:rPr lang="de-CH" sz="1800" kern="0" dirty="0" smtClean="0">
                <a:solidFill>
                  <a:srgbClr val="000000"/>
                </a:solidFill>
              </a:rPr>
              <a:t>ilfe holen</a:t>
            </a:r>
            <a:endParaRPr lang="de-CH" sz="1800" kern="0" dirty="0">
              <a:solidFill>
                <a:srgbClr val="000000"/>
              </a:solidFill>
            </a:endParaRPr>
          </a:p>
        </p:txBody>
      </p:sp>
    </p:spTree>
    <p:extLst>
      <p:ext uri="{BB962C8B-B14F-4D97-AF65-F5344CB8AC3E}">
        <p14:creationId xmlns:p14="http://schemas.microsoft.com/office/powerpoint/2010/main" val="11112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Dispensationen</a:t>
            </a:r>
            <a:endParaRPr lang="de-CH" dirty="0"/>
          </a:p>
        </p:txBody>
      </p:sp>
      <p:sp>
        <p:nvSpPr>
          <p:cNvPr id="20" name="Inhaltsplatzhalter 2"/>
          <p:cNvSpPr txBox="1">
            <a:spLocks/>
          </p:cNvSpPr>
          <p:nvPr/>
        </p:nvSpPr>
        <p:spPr bwMode="auto">
          <a:xfrm>
            <a:off x="1268402" y="992799"/>
            <a:ext cx="7704138" cy="44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de-CH" sz="2400" kern="0" dirty="0" err="1" smtClean="0">
                <a:solidFill>
                  <a:srgbClr val="000000"/>
                </a:solidFill>
              </a:rPr>
              <a:t>Az</a:t>
            </a:r>
            <a:r>
              <a:rPr lang="de-CH" sz="2400" kern="0" dirty="0" smtClean="0">
                <a:solidFill>
                  <a:srgbClr val="000000"/>
                </a:solidFill>
              </a:rPr>
              <a:t>-/Physiotermine sind wenn möglich auf die Sportblöcke zu legen</a:t>
            </a:r>
          </a:p>
          <a:p>
            <a:pPr lvl="1">
              <a:defRPr/>
            </a:pPr>
            <a:r>
              <a:rPr lang="de-CH" sz="1800" kern="0" dirty="0" smtClean="0">
                <a:solidFill>
                  <a:srgbClr val="000000"/>
                </a:solidFill>
              </a:rPr>
              <a:t>kein Verpassen von Ausbildungseinheiten</a:t>
            </a:r>
          </a:p>
          <a:p>
            <a:pPr>
              <a:defRPr/>
            </a:pPr>
            <a:endParaRPr lang="de-CH" sz="2400" kern="0" dirty="0">
              <a:solidFill>
                <a:srgbClr val="000000"/>
              </a:solidFill>
            </a:endParaRPr>
          </a:p>
          <a:p>
            <a:pPr>
              <a:defRPr/>
            </a:pPr>
            <a:r>
              <a:rPr lang="de-CH" sz="2400" kern="0" dirty="0" smtClean="0">
                <a:solidFill>
                  <a:srgbClr val="000000"/>
                </a:solidFill>
              </a:rPr>
              <a:t>selbständiges Training gemäss Physio-Programm</a:t>
            </a:r>
          </a:p>
          <a:p>
            <a:pPr lvl="1">
              <a:defRPr/>
            </a:pPr>
            <a:r>
              <a:rPr lang="de-CH" sz="1800" kern="0" dirty="0" smtClean="0">
                <a:solidFill>
                  <a:srgbClr val="000000"/>
                </a:solidFill>
              </a:rPr>
              <a:t>Dispens vor dem Sportunterricht vorweisen</a:t>
            </a:r>
          </a:p>
          <a:p>
            <a:pPr lvl="1">
              <a:defRPr/>
            </a:pPr>
            <a:r>
              <a:rPr lang="de-CH" sz="1800" kern="0" dirty="0" smtClean="0">
                <a:solidFill>
                  <a:srgbClr val="000000"/>
                </a:solidFill>
              </a:rPr>
              <a:t>Training im Kraftraum – bei Unterrichtsschluss zurück bei der </a:t>
            </a:r>
            <a:r>
              <a:rPr lang="de-CH" sz="1800" kern="0" dirty="0" err="1" smtClean="0">
                <a:solidFill>
                  <a:srgbClr val="000000"/>
                </a:solidFill>
              </a:rPr>
              <a:t>Trp</a:t>
            </a:r>
            <a:endParaRPr lang="de-CH" sz="1800" kern="0" dirty="0" smtClean="0">
              <a:solidFill>
                <a:srgbClr val="000000"/>
              </a:solidFill>
            </a:endParaRPr>
          </a:p>
          <a:p>
            <a:pPr>
              <a:defRPr/>
            </a:pPr>
            <a:endParaRPr lang="de-CH" sz="2400" kern="0" dirty="0">
              <a:solidFill>
                <a:srgbClr val="000000"/>
              </a:solidFill>
            </a:endParaRPr>
          </a:p>
          <a:p>
            <a:pPr>
              <a:defRPr/>
            </a:pPr>
            <a:r>
              <a:rPr lang="de-CH" sz="2400" kern="0" dirty="0">
                <a:solidFill>
                  <a:srgbClr val="000000"/>
                </a:solidFill>
              </a:rPr>
              <a:t>f</a:t>
            </a:r>
            <a:r>
              <a:rPr lang="de-CH" sz="2400" kern="0" dirty="0" smtClean="0">
                <a:solidFill>
                  <a:srgbClr val="000000"/>
                </a:solidFill>
              </a:rPr>
              <a:t>alls keine </a:t>
            </a:r>
            <a:r>
              <a:rPr lang="de-CH" sz="2400" kern="0" dirty="0" err="1" smtClean="0">
                <a:solidFill>
                  <a:srgbClr val="000000"/>
                </a:solidFill>
              </a:rPr>
              <a:t>sportl</a:t>
            </a:r>
            <a:r>
              <a:rPr lang="de-CH" sz="2400" kern="0" dirty="0" smtClean="0">
                <a:solidFill>
                  <a:srgbClr val="000000"/>
                </a:solidFill>
              </a:rPr>
              <a:t> Aktivität möglich ist, fungieren die </a:t>
            </a:r>
            <a:r>
              <a:rPr lang="de-CH" sz="2400" kern="0" dirty="0" err="1" smtClean="0">
                <a:solidFill>
                  <a:srgbClr val="000000"/>
                </a:solidFill>
              </a:rPr>
              <a:t>AdA</a:t>
            </a:r>
            <a:r>
              <a:rPr lang="de-CH" sz="2400" kern="0" dirty="0" smtClean="0">
                <a:solidFill>
                  <a:srgbClr val="000000"/>
                </a:solidFill>
              </a:rPr>
              <a:t> als Hilfspersonal</a:t>
            </a:r>
          </a:p>
          <a:p>
            <a:pPr lvl="1">
              <a:defRPr/>
            </a:pPr>
            <a:r>
              <a:rPr lang="de-CH" sz="1800" kern="0" dirty="0" err="1" smtClean="0">
                <a:solidFill>
                  <a:srgbClr val="000000"/>
                </a:solidFill>
              </a:rPr>
              <a:t>Tenu</a:t>
            </a:r>
            <a:r>
              <a:rPr lang="de-CH" sz="1800" kern="0" dirty="0" smtClean="0">
                <a:solidFill>
                  <a:srgbClr val="000000"/>
                </a:solidFill>
              </a:rPr>
              <a:t> Sport (wärmere Kleidung – Möglichkeit mit </a:t>
            </a:r>
            <a:r>
              <a:rPr lang="de-CH" sz="1800" kern="0" dirty="0" err="1" smtClean="0">
                <a:solidFill>
                  <a:srgbClr val="000000"/>
                </a:solidFill>
              </a:rPr>
              <a:t>mil</a:t>
            </a:r>
            <a:r>
              <a:rPr lang="de-CH" sz="1800" kern="0" dirty="0" smtClean="0">
                <a:solidFill>
                  <a:srgbClr val="000000"/>
                </a:solidFill>
              </a:rPr>
              <a:t> Kleidung zu ergänzen)</a:t>
            </a:r>
            <a:endParaRPr lang="de-CH" sz="1800" kern="0" dirty="0">
              <a:solidFill>
                <a:srgbClr val="000000"/>
              </a:solidFill>
            </a:endParaRPr>
          </a:p>
        </p:txBody>
      </p:sp>
    </p:spTree>
    <p:extLst>
      <p:ext uri="{BB962C8B-B14F-4D97-AF65-F5344CB8AC3E}">
        <p14:creationId xmlns:p14="http://schemas.microsoft.com/office/powerpoint/2010/main" val="3484504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Regeneration</a:t>
            </a:r>
            <a:endParaRPr lang="de-CH" dirty="0"/>
          </a:p>
        </p:txBody>
      </p:sp>
      <p:sp>
        <p:nvSpPr>
          <p:cNvPr id="20" name="Inhaltsplatzhalter 2"/>
          <p:cNvSpPr txBox="1">
            <a:spLocks/>
          </p:cNvSpPr>
          <p:nvPr/>
        </p:nvSpPr>
        <p:spPr bwMode="auto">
          <a:xfrm>
            <a:off x="1268402" y="992799"/>
            <a:ext cx="7704138" cy="4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600">
                <a:solidFill>
                  <a:srgbClr val="808080"/>
                </a:solidFill>
                <a:latin typeface="+mn-lt"/>
              </a:defRPr>
            </a:lvl2pPr>
            <a:lvl3pPr marL="1143000" indent="-228600" algn="l" rtl="0" eaLnBrk="0" fontAlgn="base" hangingPunct="0">
              <a:spcBef>
                <a:spcPct val="20000"/>
              </a:spcBef>
              <a:spcAft>
                <a:spcPct val="0"/>
              </a:spcAft>
              <a:buClr>
                <a:srgbClr val="B2B2B2"/>
              </a:buClr>
              <a:buChar char="•"/>
              <a:defRPr sz="2600">
                <a:solidFill>
                  <a:srgbClr val="B2B2B2"/>
                </a:solidFill>
                <a:latin typeface="+mn-lt"/>
              </a:defRPr>
            </a:lvl3pPr>
            <a:lvl4pPr marL="1600200" indent="-228600" algn="l" rtl="0" eaLnBrk="0" fontAlgn="base" hangingPunct="0">
              <a:spcBef>
                <a:spcPct val="20000"/>
              </a:spcBef>
              <a:spcAft>
                <a:spcPct val="0"/>
              </a:spcAft>
              <a:buClr>
                <a:srgbClr val="C0C0C0"/>
              </a:buClr>
              <a:buChar char="•"/>
              <a:defRPr sz="2600">
                <a:solidFill>
                  <a:srgbClr val="C0C0C0"/>
                </a:solidFill>
                <a:latin typeface="+mn-lt"/>
              </a:defRPr>
            </a:lvl4pPr>
            <a:lvl5pPr marL="2057400" indent="-228600" algn="l" rtl="0" eaLnBrk="0" fontAlgn="base" hangingPunct="0">
              <a:spcBef>
                <a:spcPct val="20000"/>
              </a:spcBef>
              <a:spcAft>
                <a:spcPct val="0"/>
              </a:spcAft>
              <a:buClr>
                <a:srgbClr val="DDDDDD"/>
              </a:buClr>
              <a:buChar char="•"/>
              <a:defRPr sz="2600">
                <a:solidFill>
                  <a:srgbClr val="DDDDDD"/>
                </a:solidFill>
                <a:latin typeface="+mn-lt"/>
              </a:defRPr>
            </a:lvl5pPr>
            <a:lvl6pPr marL="2514600" indent="-228600" algn="l" rtl="0" fontAlgn="base">
              <a:spcBef>
                <a:spcPct val="20000"/>
              </a:spcBef>
              <a:spcAft>
                <a:spcPct val="0"/>
              </a:spcAft>
              <a:buClr>
                <a:srgbClr val="DDDDDD"/>
              </a:buClr>
              <a:buChar char="•"/>
              <a:defRPr sz="2600">
                <a:solidFill>
                  <a:srgbClr val="DDDDDD"/>
                </a:solidFill>
                <a:latin typeface="+mn-lt"/>
              </a:defRPr>
            </a:lvl6pPr>
            <a:lvl7pPr marL="2971800" indent="-228600" algn="l" rtl="0" fontAlgn="base">
              <a:spcBef>
                <a:spcPct val="20000"/>
              </a:spcBef>
              <a:spcAft>
                <a:spcPct val="0"/>
              </a:spcAft>
              <a:buClr>
                <a:srgbClr val="DDDDDD"/>
              </a:buClr>
              <a:buChar char="•"/>
              <a:defRPr sz="2600">
                <a:solidFill>
                  <a:srgbClr val="DDDDDD"/>
                </a:solidFill>
                <a:latin typeface="+mn-lt"/>
              </a:defRPr>
            </a:lvl7pPr>
            <a:lvl8pPr marL="3429000" indent="-228600" algn="l" rtl="0" fontAlgn="base">
              <a:spcBef>
                <a:spcPct val="20000"/>
              </a:spcBef>
              <a:spcAft>
                <a:spcPct val="0"/>
              </a:spcAft>
              <a:buClr>
                <a:srgbClr val="DDDDDD"/>
              </a:buClr>
              <a:buChar char="•"/>
              <a:defRPr sz="2600">
                <a:solidFill>
                  <a:srgbClr val="DDDDDD"/>
                </a:solidFill>
                <a:latin typeface="+mn-lt"/>
              </a:defRPr>
            </a:lvl8pPr>
            <a:lvl9pPr marL="3886200" indent="-228600" algn="l" rtl="0" fontAlgn="base">
              <a:spcBef>
                <a:spcPct val="20000"/>
              </a:spcBef>
              <a:spcAft>
                <a:spcPct val="0"/>
              </a:spcAft>
              <a:buClr>
                <a:srgbClr val="DDDDDD"/>
              </a:buClr>
              <a:buChar char="•"/>
              <a:defRPr sz="2600">
                <a:solidFill>
                  <a:srgbClr val="DDDDDD"/>
                </a:solidFill>
                <a:latin typeface="+mn-lt"/>
              </a:defRPr>
            </a:lvl9pPr>
          </a:lstStyle>
          <a:p>
            <a:pPr>
              <a:defRPr/>
            </a:pPr>
            <a:r>
              <a:rPr lang="de-CH" sz="2400" kern="0" dirty="0">
                <a:solidFill>
                  <a:srgbClr val="000000"/>
                </a:solidFill>
              </a:rPr>
              <a:t>g</a:t>
            </a:r>
            <a:r>
              <a:rPr lang="de-CH" sz="2400" kern="0" dirty="0" smtClean="0">
                <a:solidFill>
                  <a:srgbClr val="000000"/>
                </a:solidFill>
              </a:rPr>
              <a:t>enügend Schlaf (am Wochenende)</a:t>
            </a:r>
          </a:p>
          <a:p>
            <a:pPr>
              <a:defRPr/>
            </a:pPr>
            <a:endParaRPr lang="de-CH" sz="2400" kern="0" dirty="0" smtClean="0">
              <a:solidFill>
                <a:srgbClr val="000000"/>
              </a:solidFill>
            </a:endParaRPr>
          </a:p>
          <a:p>
            <a:pPr>
              <a:defRPr/>
            </a:pPr>
            <a:endParaRPr lang="de-CH" sz="2400" kern="0" dirty="0" smtClean="0">
              <a:solidFill>
                <a:srgbClr val="000000"/>
              </a:solidFill>
            </a:endParaRPr>
          </a:p>
          <a:p>
            <a:pPr>
              <a:defRPr/>
            </a:pPr>
            <a:r>
              <a:rPr lang="de-CH" sz="2400" kern="0" dirty="0" smtClean="0">
                <a:solidFill>
                  <a:srgbClr val="000000"/>
                </a:solidFill>
              </a:rPr>
              <a:t>Alkohol mit Mass</a:t>
            </a:r>
          </a:p>
          <a:p>
            <a:pPr>
              <a:defRPr/>
            </a:pPr>
            <a:endParaRPr lang="de-CH" sz="2400" kern="0" dirty="0" smtClean="0">
              <a:solidFill>
                <a:srgbClr val="000000"/>
              </a:solidFill>
            </a:endParaRPr>
          </a:p>
          <a:p>
            <a:pPr>
              <a:defRPr/>
            </a:pPr>
            <a:endParaRPr lang="de-CH" sz="2400" kern="0" dirty="0">
              <a:solidFill>
                <a:srgbClr val="000000"/>
              </a:solidFill>
            </a:endParaRPr>
          </a:p>
          <a:p>
            <a:pPr>
              <a:defRPr/>
            </a:pPr>
            <a:r>
              <a:rPr lang="de-CH" sz="2400" kern="0" dirty="0">
                <a:solidFill>
                  <a:srgbClr val="000000"/>
                </a:solidFill>
              </a:rPr>
              <a:t>a</a:t>
            </a:r>
            <a:r>
              <a:rPr lang="de-CH" sz="2400" kern="0" dirty="0" smtClean="0">
                <a:solidFill>
                  <a:srgbClr val="000000"/>
                </a:solidFill>
              </a:rPr>
              <a:t>usreichend Flüssigkeit (Wasser) während und nach dem Sport aufnehmen</a:t>
            </a:r>
          </a:p>
          <a:p>
            <a:pPr lvl="1">
              <a:defRPr/>
            </a:pPr>
            <a:r>
              <a:rPr lang="de-CH" sz="1800" kern="0" dirty="0">
                <a:solidFill>
                  <a:srgbClr val="000000"/>
                </a:solidFill>
              </a:rPr>
              <a:t>r</a:t>
            </a:r>
            <a:r>
              <a:rPr lang="de-CH" sz="1800" kern="0" dirty="0" smtClean="0">
                <a:solidFill>
                  <a:srgbClr val="000000"/>
                </a:solidFill>
              </a:rPr>
              <a:t>egelmässig und in kleinen Mengen</a:t>
            </a:r>
          </a:p>
          <a:p>
            <a:pPr lvl="1">
              <a:defRPr/>
            </a:pPr>
            <a:r>
              <a:rPr lang="de-CH" sz="1800" kern="0" dirty="0">
                <a:solidFill>
                  <a:srgbClr val="000000"/>
                </a:solidFill>
              </a:rPr>
              <a:t>b</a:t>
            </a:r>
            <a:r>
              <a:rPr lang="de-CH" sz="1800" kern="0" dirty="0" smtClean="0">
                <a:solidFill>
                  <a:srgbClr val="000000"/>
                </a:solidFill>
              </a:rPr>
              <a:t>ereits vor dem Durstgefühl</a:t>
            </a:r>
          </a:p>
          <a:p>
            <a:pPr marL="0" indent="0">
              <a:buNone/>
              <a:defRPr/>
            </a:pPr>
            <a:endParaRPr lang="de-CH" sz="2400" kern="0" dirty="0">
              <a:solidFill>
                <a:srgbClr val="000000"/>
              </a:solidFill>
            </a:endParaRPr>
          </a:p>
          <a:p>
            <a:pPr>
              <a:defRPr/>
            </a:pPr>
            <a:r>
              <a:rPr lang="de-CH" sz="2400" kern="0" dirty="0">
                <a:solidFill>
                  <a:srgbClr val="000000"/>
                </a:solidFill>
              </a:rPr>
              <a:t>k</a:t>
            </a:r>
            <a:r>
              <a:rPr lang="de-CH" sz="2400" kern="0" dirty="0" smtClean="0">
                <a:solidFill>
                  <a:srgbClr val="000000"/>
                </a:solidFill>
              </a:rPr>
              <a:t>leiner Snack nach dem Sport (falls keine Mahlzeit) </a:t>
            </a:r>
            <a:endParaRPr lang="de-CH" sz="2400" kern="0" dirty="0">
              <a:solidFill>
                <a:srgbClr val="000000"/>
              </a:solidFill>
            </a:endParaRPr>
          </a:p>
        </p:txBody>
      </p:sp>
      <p:pic>
        <p:nvPicPr>
          <p:cNvPr id="4098" name="Picture 2" descr="C:\Users\U80840771\AppData\Local\Microsoft\Windows\Temporary Internet Files\Content.IE5\MAAXOSMG\HealthySna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9267" y="4239228"/>
            <a:ext cx="861845"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C:\Users\U80840771\AppData\Local\Microsoft\Windows\Temporary Internet Files\Content.IE5\1YHG19D3\Aepplertrinkflasch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92" y="4239228"/>
            <a:ext cx="739411"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80840771\AppData\Local\Microsoft\Windows\Temporary Internet Files\Content.IE5\1YHG19D3\eureka_bie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8" y="1948003"/>
            <a:ext cx="1179508" cy="121096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10"/>
          <p:cNvCxnSpPr/>
          <p:nvPr/>
        </p:nvCxnSpPr>
        <p:spPr bwMode="auto">
          <a:xfrm>
            <a:off x="4668271" y="1898796"/>
            <a:ext cx="1393820" cy="1170156"/>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2" name="Gerade Verbindung 11"/>
          <p:cNvCxnSpPr/>
          <p:nvPr/>
        </p:nvCxnSpPr>
        <p:spPr bwMode="auto">
          <a:xfrm flipH="1">
            <a:off x="4653200" y="1922901"/>
            <a:ext cx="1458356" cy="1146051"/>
          </a:xfrm>
          <a:prstGeom prst="line">
            <a:avLst/>
          </a:prstGeom>
          <a:ln w="76200">
            <a:solidFill>
              <a:srgbClr val="ED181E"/>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4101" name="Picture 5" descr="C:\Users\U80840771\AppData\Local\Microsoft\Windows\Temporary Internet Files\Content.IE5\2I4KDKVW\malvorlage-schlafen-p14224[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324" y="614179"/>
            <a:ext cx="1194605" cy="119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7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4" descr="Lebensmittelpyramid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592" y="548616"/>
            <a:ext cx="8056008" cy="578233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smtClean="0"/>
              <a:t>Lebensmittelpyramide</a:t>
            </a:r>
            <a:endParaRPr lang="de-CH" dirty="0"/>
          </a:p>
        </p:txBody>
      </p:sp>
    </p:spTree>
    <p:extLst>
      <p:ext uri="{BB962C8B-B14F-4D97-AF65-F5344CB8AC3E}">
        <p14:creationId xmlns:p14="http://schemas.microsoft.com/office/powerpoint/2010/main" val="1943994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1268412" y="279400"/>
            <a:ext cx="7804188" cy="989013"/>
          </a:xfrm>
        </p:spPr>
        <p:txBody>
          <a:bodyPr/>
          <a:lstStyle/>
          <a:p>
            <a:r>
              <a:rPr lang="de-CH" dirty="0" smtClean="0"/>
              <a:t>Es ist nie zu spät, um körperlich </a:t>
            </a:r>
            <a:br>
              <a:rPr lang="de-CH" dirty="0" smtClean="0"/>
            </a:br>
            <a:r>
              <a:rPr lang="de-CH" dirty="0" smtClean="0"/>
              <a:t>aktiv zu werden!</a:t>
            </a:r>
            <a:endParaRPr lang="de-CH" sz="3100" dirty="0"/>
          </a:p>
        </p:txBody>
      </p:sp>
      <p:sp>
        <p:nvSpPr>
          <p:cNvPr id="38" name="Inhaltsplatzhalter 2"/>
          <p:cNvSpPr txBox="1">
            <a:spLocks/>
          </p:cNvSpPr>
          <p:nvPr/>
        </p:nvSpPr>
        <p:spPr>
          <a:xfrm>
            <a:off x="467248" y="44751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39" name="Inhaltsplatzhalter 2"/>
          <p:cNvSpPr txBox="1">
            <a:spLocks/>
          </p:cNvSpPr>
          <p:nvPr/>
        </p:nvSpPr>
        <p:spPr>
          <a:xfrm>
            <a:off x="323232" y="30349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4"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6" name="Titel 1"/>
          <p:cNvSpPr txBox="1">
            <a:spLocks/>
          </p:cNvSpPr>
          <p:nvPr/>
        </p:nvSpPr>
        <p:spPr>
          <a:xfrm>
            <a:off x="395240" y="-153952"/>
            <a:ext cx="8208912" cy="1152128"/>
          </a:xfrm>
          <a:prstGeom prst="rect">
            <a:avLst/>
          </a:prstGeom>
        </p:spPr>
        <p:txBody>
          <a:bodyPr vert="horz" anchor="t">
            <a:noAutofit/>
          </a:bodyPr>
          <a:lstStyle/>
          <a:p>
            <a:pPr lvl="0">
              <a:spcBef>
                <a:spcPct val="0"/>
              </a:spcBef>
              <a:defRPr/>
            </a:pPr>
            <a:endParaRPr lang="de-CH" sz="4000" b="1" spc="-100" dirty="0">
              <a:solidFill>
                <a:schemeClr val="tx2">
                  <a:satMod val="200000"/>
                </a:schemeClr>
              </a:solidFill>
            </a:endParaRPr>
          </a:p>
        </p:txBody>
      </p:sp>
      <p:sp>
        <p:nvSpPr>
          <p:cNvPr id="47" name="Inhaltsplatzhalter 2"/>
          <p:cNvSpPr txBox="1">
            <a:spLocks/>
          </p:cNvSpPr>
          <p:nvPr/>
        </p:nvSpPr>
        <p:spPr>
          <a:xfrm>
            <a:off x="467248" y="782152"/>
            <a:ext cx="8344544" cy="5374832"/>
          </a:xfrm>
          <a:prstGeom prst="rect">
            <a:avLst/>
          </a:prstGeom>
        </p:spPr>
        <p:txBody>
          <a:bodyPr vert="horz">
            <a:normAutofit/>
          </a:bodyPr>
          <a:lstStyle/>
          <a:p>
            <a:endParaRPr lang="de-CH" sz="2600" b="1" kern="0" dirty="0" smtClean="0"/>
          </a:p>
          <a:p>
            <a:endParaRPr lang="de-CH" sz="2000" b="1" dirty="0" smtClean="0"/>
          </a:p>
          <a:p>
            <a:endParaRPr lang="de-CH" sz="2000" b="1" dirty="0" smtClean="0"/>
          </a:p>
          <a:p>
            <a:endParaRPr lang="de-CH" sz="1000" b="1" dirty="0" smtClean="0"/>
          </a:p>
          <a:p>
            <a:pPr>
              <a:lnSpc>
                <a:spcPct val="90000"/>
              </a:lnSpc>
              <a:buFontTx/>
              <a:buNone/>
            </a:pPr>
            <a:endParaRPr lang="de-CH" sz="800" dirty="0" smtClean="0"/>
          </a:p>
          <a:p>
            <a:pPr marL="411480" lvl="0" indent="-342900">
              <a:lnSpc>
                <a:spcPct val="90000"/>
              </a:lnSpc>
              <a:spcBef>
                <a:spcPts val="700"/>
              </a:spcBef>
              <a:buClr>
                <a:schemeClr val="tx2"/>
              </a:buClr>
              <a:buSzPct val="95000"/>
              <a:defRPr/>
            </a:pPr>
            <a:r>
              <a:rPr lang="de-CH" dirty="0" smtClean="0"/>
              <a:t>	</a:t>
            </a:r>
            <a:endParaRPr lang="de-CH" sz="2000" b="1" kern="0" dirty="0" smtClean="0"/>
          </a:p>
          <a:p>
            <a:endParaRPr lang="de-CH" sz="2300" b="1" kern="0" dirty="0" smtClean="0"/>
          </a:p>
        </p:txBody>
      </p:sp>
      <p:sp>
        <p:nvSpPr>
          <p:cNvPr id="48" name="Inhaltsplatzhalter 2"/>
          <p:cNvSpPr txBox="1">
            <a:spLocks/>
          </p:cNvSpPr>
          <p:nvPr/>
        </p:nvSpPr>
        <p:spPr>
          <a:xfrm>
            <a:off x="323232" y="638136"/>
            <a:ext cx="8496944" cy="5374832"/>
          </a:xfrm>
          <a:prstGeom prst="rect">
            <a:avLst/>
          </a:prstGeom>
        </p:spPr>
        <p:txBody>
          <a:bodyPr vert="horz">
            <a:normAutofit/>
          </a:bodyPr>
          <a:lstStyle/>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2300" b="1" i="0" u="none" strike="noStrike" kern="1200" cap="none" spc="0" normalizeH="0" baseline="0" noProof="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000" b="0" i="0" u="none" strike="noStrike" kern="1200" cap="none" spc="0" normalizeH="0" baseline="0" noProof="0" smtClean="0">
              <a:ln>
                <a:noFill/>
              </a:ln>
              <a:solidFill>
                <a:schemeClr val="tx1"/>
              </a:solidFill>
              <a:effectLst/>
              <a:uLnTx/>
              <a:uFillTx/>
              <a:latin typeface="+mn-lt"/>
              <a:ea typeface="+mn-ea"/>
              <a:cs typeface="+mn-cs"/>
            </a:endParaRPr>
          </a:p>
          <a:p>
            <a:pPr marL="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6" name="Inhaltsplatzhalter 2"/>
          <p:cNvSpPr txBox="1">
            <a:spLocks/>
          </p:cNvSpPr>
          <p:nvPr/>
        </p:nvSpPr>
        <p:spPr>
          <a:xfrm>
            <a:off x="619648" y="934552"/>
            <a:ext cx="8344544" cy="5374832"/>
          </a:xfrm>
          <a:prstGeom prst="rect">
            <a:avLst/>
          </a:prstGeom>
        </p:spPr>
        <p:txBody>
          <a:bodyPr vert="horz">
            <a:normAutofit/>
          </a:bodyPr>
          <a:lstStyle/>
          <a:p>
            <a:endParaRPr lang="de-CH" sz="2300" b="1" kern="0" dirty="0" smtClean="0"/>
          </a:p>
        </p:txBody>
      </p:sp>
      <p:sp>
        <p:nvSpPr>
          <p:cNvPr id="14" name="Rectangle 6"/>
          <p:cNvSpPr>
            <a:spLocks noChangeArrowheads="1"/>
          </p:cNvSpPr>
          <p:nvPr/>
        </p:nvSpPr>
        <p:spPr bwMode="auto">
          <a:xfrm>
            <a:off x="2838450" y="4188476"/>
            <a:ext cx="3838575" cy="488950"/>
          </a:xfrm>
          <a:prstGeom prst="rect">
            <a:avLst/>
          </a:prstGeom>
          <a:solidFill>
            <a:srgbClr val="DA4314"/>
          </a:solidFill>
          <a:ln>
            <a:noFill/>
          </a:ln>
          <a:effectLst/>
        </p:spPr>
        <p:txBody>
          <a:bodyPr wrap="none" anchor="ctr"/>
          <a:lstStyle/>
          <a:p>
            <a:endParaRPr lang="de-CH">
              <a:latin typeface="+mj-lt"/>
            </a:endParaRPr>
          </a:p>
        </p:txBody>
      </p:sp>
      <p:sp>
        <p:nvSpPr>
          <p:cNvPr id="15" name="Line 7"/>
          <p:cNvSpPr>
            <a:spLocks noChangeShapeType="1"/>
          </p:cNvSpPr>
          <p:nvPr/>
        </p:nvSpPr>
        <p:spPr bwMode="auto">
          <a:xfrm flipV="1">
            <a:off x="6781800" y="3959876"/>
            <a:ext cx="354013" cy="20478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6" name="Line 8"/>
          <p:cNvSpPr>
            <a:spLocks noChangeShapeType="1"/>
          </p:cNvSpPr>
          <p:nvPr/>
        </p:nvSpPr>
        <p:spPr bwMode="auto">
          <a:xfrm>
            <a:off x="2844800" y="4178951"/>
            <a:ext cx="39338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7" name="Line 9"/>
          <p:cNvSpPr>
            <a:spLocks noChangeShapeType="1"/>
          </p:cNvSpPr>
          <p:nvPr/>
        </p:nvSpPr>
        <p:spPr bwMode="auto">
          <a:xfrm>
            <a:off x="2844800" y="3670951"/>
            <a:ext cx="39338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8" name="Line 10"/>
          <p:cNvSpPr>
            <a:spLocks noChangeShapeType="1"/>
          </p:cNvSpPr>
          <p:nvPr/>
        </p:nvSpPr>
        <p:spPr bwMode="auto">
          <a:xfrm>
            <a:off x="2844800" y="2656539"/>
            <a:ext cx="39338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9" name="Line 11"/>
          <p:cNvSpPr>
            <a:spLocks noChangeShapeType="1"/>
          </p:cNvSpPr>
          <p:nvPr/>
        </p:nvSpPr>
        <p:spPr bwMode="auto">
          <a:xfrm>
            <a:off x="2844800" y="2148539"/>
            <a:ext cx="39338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0" name="Line 12"/>
          <p:cNvSpPr>
            <a:spLocks noChangeShapeType="1"/>
          </p:cNvSpPr>
          <p:nvPr/>
        </p:nvSpPr>
        <p:spPr bwMode="auto">
          <a:xfrm>
            <a:off x="2836863" y="2156476"/>
            <a:ext cx="0" cy="25241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2" name="Line 14"/>
          <p:cNvSpPr>
            <a:spLocks noChangeShapeType="1"/>
          </p:cNvSpPr>
          <p:nvPr/>
        </p:nvSpPr>
        <p:spPr bwMode="auto">
          <a:xfrm>
            <a:off x="2838450" y="4178951"/>
            <a:ext cx="111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3" name="Line 15"/>
          <p:cNvSpPr>
            <a:spLocks noChangeShapeType="1"/>
          </p:cNvSpPr>
          <p:nvPr/>
        </p:nvSpPr>
        <p:spPr bwMode="auto">
          <a:xfrm>
            <a:off x="2838450" y="3670951"/>
            <a:ext cx="111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4" name="Line 16"/>
          <p:cNvSpPr>
            <a:spLocks noChangeShapeType="1"/>
          </p:cNvSpPr>
          <p:nvPr/>
        </p:nvSpPr>
        <p:spPr bwMode="auto">
          <a:xfrm>
            <a:off x="2838450" y="3162951"/>
            <a:ext cx="111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5" name="Line 17"/>
          <p:cNvSpPr>
            <a:spLocks noChangeShapeType="1"/>
          </p:cNvSpPr>
          <p:nvPr/>
        </p:nvSpPr>
        <p:spPr bwMode="auto">
          <a:xfrm>
            <a:off x="2838450" y="2656539"/>
            <a:ext cx="111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6" name="Line 18"/>
          <p:cNvSpPr>
            <a:spLocks noChangeShapeType="1"/>
          </p:cNvSpPr>
          <p:nvPr/>
        </p:nvSpPr>
        <p:spPr bwMode="auto">
          <a:xfrm>
            <a:off x="2838450" y="2148539"/>
            <a:ext cx="111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7" name="Line 19"/>
          <p:cNvSpPr>
            <a:spLocks noChangeShapeType="1"/>
          </p:cNvSpPr>
          <p:nvPr/>
        </p:nvSpPr>
        <p:spPr bwMode="auto">
          <a:xfrm>
            <a:off x="2860675" y="4677426"/>
            <a:ext cx="39338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29" name="Line 21"/>
          <p:cNvSpPr>
            <a:spLocks noChangeShapeType="1"/>
          </p:cNvSpPr>
          <p:nvPr/>
        </p:nvSpPr>
        <p:spPr bwMode="auto">
          <a:xfrm flipV="1">
            <a:off x="3302000"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0" name="Line 22"/>
          <p:cNvSpPr>
            <a:spLocks noChangeShapeType="1"/>
          </p:cNvSpPr>
          <p:nvPr/>
        </p:nvSpPr>
        <p:spPr bwMode="auto">
          <a:xfrm flipV="1">
            <a:off x="3751263"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1" name="Line 23"/>
          <p:cNvSpPr>
            <a:spLocks noChangeShapeType="1"/>
          </p:cNvSpPr>
          <p:nvPr/>
        </p:nvSpPr>
        <p:spPr bwMode="auto">
          <a:xfrm flipV="1">
            <a:off x="4202113"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2" name="Line 24"/>
          <p:cNvSpPr>
            <a:spLocks noChangeShapeType="1"/>
          </p:cNvSpPr>
          <p:nvPr/>
        </p:nvSpPr>
        <p:spPr bwMode="auto">
          <a:xfrm flipV="1">
            <a:off x="4651375"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4" name="Line 25"/>
          <p:cNvSpPr>
            <a:spLocks noChangeShapeType="1"/>
          </p:cNvSpPr>
          <p:nvPr/>
        </p:nvSpPr>
        <p:spPr bwMode="auto">
          <a:xfrm flipV="1">
            <a:off x="5100638"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5" name="Line 26"/>
          <p:cNvSpPr>
            <a:spLocks noChangeShapeType="1"/>
          </p:cNvSpPr>
          <p:nvPr/>
        </p:nvSpPr>
        <p:spPr bwMode="auto">
          <a:xfrm flipV="1">
            <a:off x="5549900"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6" name="Line 27"/>
          <p:cNvSpPr>
            <a:spLocks noChangeShapeType="1"/>
          </p:cNvSpPr>
          <p:nvPr/>
        </p:nvSpPr>
        <p:spPr bwMode="auto">
          <a:xfrm flipV="1">
            <a:off x="5997575"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37" name="Line 28"/>
          <p:cNvSpPr>
            <a:spLocks noChangeShapeType="1"/>
          </p:cNvSpPr>
          <p:nvPr/>
        </p:nvSpPr>
        <p:spPr bwMode="auto">
          <a:xfrm flipV="1">
            <a:off x="6445250" y="4688539"/>
            <a:ext cx="0" cy="238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40" name="Freeform 29"/>
          <p:cNvSpPr>
            <a:spLocks/>
          </p:cNvSpPr>
          <p:nvPr/>
        </p:nvSpPr>
        <p:spPr bwMode="auto">
          <a:xfrm>
            <a:off x="3035300" y="3178826"/>
            <a:ext cx="3008313" cy="1219200"/>
          </a:xfrm>
          <a:custGeom>
            <a:avLst/>
            <a:gdLst>
              <a:gd name="T0" fmla="*/ 28 w 1895"/>
              <a:gd name="T1" fmla="*/ 290 h 768"/>
              <a:gd name="T2" fmla="*/ 85 w 1895"/>
              <a:gd name="T3" fmla="*/ 248 h 768"/>
              <a:gd name="T4" fmla="*/ 141 w 1895"/>
              <a:gd name="T5" fmla="*/ 207 h 768"/>
              <a:gd name="T6" fmla="*/ 199 w 1895"/>
              <a:gd name="T7" fmla="*/ 166 h 768"/>
              <a:gd name="T8" fmla="*/ 254 w 1895"/>
              <a:gd name="T9" fmla="*/ 123 h 768"/>
              <a:gd name="T10" fmla="*/ 311 w 1895"/>
              <a:gd name="T11" fmla="*/ 82 h 768"/>
              <a:gd name="T12" fmla="*/ 368 w 1895"/>
              <a:gd name="T13" fmla="*/ 40 h 768"/>
              <a:gd name="T14" fmla="*/ 424 w 1895"/>
              <a:gd name="T15" fmla="*/ 13 h 768"/>
              <a:gd name="T16" fmla="*/ 481 w 1895"/>
              <a:gd name="T17" fmla="*/ 0 h 768"/>
              <a:gd name="T18" fmla="*/ 537 w 1895"/>
              <a:gd name="T19" fmla="*/ 3 h 768"/>
              <a:gd name="T20" fmla="*/ 595 w 1895"/>
              <a:gd name="T21" fmla="*/ 19 h 768"/>
              <a:gd name="T22" fmla="*/ 650 w 1895"/>
              <a:gd name="T23" fmla="*/ 35 h 768"/>
              <a:gd name="T24" fmla="*/ 707 w 1895"/>
              <a:gd name="T25" fmla="*/ 51 h 768"/>
              <a:gd name="T26" fmla="*/ 763 w 1895"/>
              <a:gd name="T27" fmla="*/ 67 h 768"/>
              <a:gd name="T28" fmla="*/ 820 w 1895"/>
              <a:gd name="T29" fmla="*/ 83 h 768"/>
              <a:gd name="T30" fmla="*/ 876 w 1895"/>
              <a:gd name="T31" fmla="*/ 99 h 768"/>
              <a:gd name="T32" fmla="*/ 934 w 1895"/>
              <a:gd name="T33" fmla="*/ 115 h 768"/>
              <a:gd name="T34" fmla="*/ 989 w 1895"/>
              <a:gd name="T35" fmla="*/ 134 h 768"/>
              <a:gd name="T36" fmla="*/ 1046 w 1895"/>
              <a:gd name="T37" fmla="*/ 154 h 768"/>
              <a:gd name="T38" fmla="*/ 1103 w 1895"/>
              <a:gd name="T39" fmla="*/ 177 h 768"/>
              <a:gd name="T40" fmla="*/ 1159 w 1895"/>
              <a:gd name="T41" fmla="*/ 202 h 768"/>
              <a:gd name="T42" fmla="*/ 1216 w 1895"/>
              <a:gd name="T43" fmla="*/ 230 h 768"/>
              <a:gd name="T44" fmla="*/ 1273 w 1895"/>
              <a:gd name="T45" fmla="*/ 261 h 768"/>
              <a:gd name="T46" fmla="*/ 1329 w 1895"/>
              <a:gd name="T47" fmla="*/ 294 h 768"/>
              <a:gd name="T48" fmla="*/ 1385 w 1895"/>
              <a:gd name="T49" fmla="*/ 330 h 768"/>
              <a:gd name="T50" fmla="*/ 1442 w 1895"/>
              <a:gd name="T51" fmla="*/ 369 h 768"/>
              <a:gd name="T52" fmla="*/ 1499 w 1895"/>
              <a:gd name="T53" fmla="*/ 409 h 768"/>
              <a:gd name="T54" fmla="*/ 1555 w 1895"/>
              <a:gd name="T55" fmla="*/ 453 h 768"/>
              <a:gd name="T56" fmla="*/ 1611 w 1895"/>
              <a:gd name="T57" fmla="*/ 499 h 768"/>
              <a:gd name="T58" fmla="*/ 1668 w 1895"/>
              <a:gd name="T59" fmla="*/ 548 h 768"/>
              <a:gd name="T60" fmla="*/ 1724 w 1895"/>
              <a:gd name="T61" fmla="*/ 599 h 768"/>
              <a:gd name="T62" fmla="*/ 1781 w 1895"/>
              <a:gd name="T63" fmla="*/ 653 h 768"/>
              <a:gd name="T64" fmla="*/ 1838 w 1895"/>
              <a:gd name="T65" fmla="*/ 709 h 768"/>
              <a:gd name="T66" fmla="*/ 1894 w 1895"/>
              <a:gd name="T67" fmla="*/ 767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5" h="768">
                <a:moveTo>
                  <a:pt x="0" y="310"/>
                </a:moveTo>
                <a:lnTo>
                  <a:pt x="28" y="290"/>
                </a:lnTo>
                <a:lnTo>
                  <a:pt x="56" y="269"/>
                </a:lnTo>
                <a:lnTo>
                  <a:pt x="85" y="248"/>
                </a:lnTo>
                <a:lnTo>
                  <a:pt x="113" y="227"/>
                </a:lnTo>
                <a:lnTo>
                  <a:pt x="141" y="207"/>
                </a:lnTo>
                <a:lnTo>
                  <a:pt x="170" y="186"/>
                </a:lnTo>
                <a:lnTo>
                  <a:pt x="199" y="166"/>
                </a:lnTo>
                <a:lnTo>
                  <a:pt x="226" y="144"/>
                </a:lnTo>
                <a:lnTo>
                  <a:pt x="254" y="123"/>
                </a:lnTo>
                <a:lnTo>
                  <a:pt x="283" y="102"/>
                </a:lnTo>
                <a:lnTo>
                  <a:pt x="311" y="82"/>
                </a:lnTo>
                <a:lnTo>
                  <a:pt x="340" y="61"/>
                </a:lnTo>
                <a:lnTo>
                  <a:pt x="368" y="40"/>
                </a:lnTo>
                <a:lnTo>
                  <a:pt x="396" y="24"/>
                </a:lnTo>
                <a:lnTo>
                  <a:pt x="424" y="13"/>
                </a:lnTo>
                <a:lnTo>
                  <a:pt x="452" y="5"/>
                </a:lnTo>
                <a:lnTo>
                  <a:pt x="481" y="0"/>
                </a:lnTo>
                <a:lnTo>
                  <a:pt x="509" y="0"/>
                </a:lnTo>
                <a:lnTo>
                  <a:pt x="537" y="3"/>
                </a:lnTo>
                <a:lnTo>
                  <a:pt x="565" y="11"/>
                </a:lnTo>
                <a:lnTo>
                  <a:pt x="595" y="19"/>
                </a:lnTo>
                <a:lnTo>
                  <a:pt x="622" y="27"/>
                </a:lnTo>
                <a:lnTo>
                  <a:pt x="650" y="35"/>
                </a:lnTo>
                <a:lnTo>
                  <a:pt x="679" y="43"/>
                </a:lnTo>
                <a:lnTo>
                  <a:pt x="707" y="51"/>
                </a:lnTo>
                <a:lnTo>
                  <a:pt x="736" y="59"/>
                </a:lnTo>
                <a:lnTo>
                  <a:pt x="763" y="67"/>
                </a:lnTo>
                <a:lnTo>
                  <a:pt x="791" y="75"/>
                </a:lnTo>
                <a:lnTo>
                  <a:pt x="820" y="83"/>
                </a:lnTo>
                <a:lnTo>
                  <a:pt x="848" y="91"/>
                </a:lnTo>
                <a:lnTo>
                  <a:pt x="876" y="99"/>
                </a:lnTo>
                <a:lnTo>
                  <a:pt x="905" y="107"/>
                </a:lnTo>
                <a:lnTo>
                  <a:pt x="934" y="115"/>
                </a:lnTo>
                <a:lnTo>
                  <a:pt x="961" y="124"/>
                </a:lnTo>
                <a:lnTo>
                  <a:pt x="989" y="134"/>
                </a:lnTo>
                <a:lnTo>
                  <a:pt x="1019" y="143"/>
                </a:lnTo>
                <a:lnTo>
                  <a:pt x="1046" y="154"/>
                </a:lnTo>
                <a:lnTo>
                  <a:pt x="1075" y="166"/>
                </a:lnTo>
                <a:lnTo>
                  <a:pt x="1103" y="177"/>
                </a:lnTo>
                <a:lnTo>
                  <a:pt x="1131" y="190"/>
                </a:lnTo>
                <a:lnTo>
                  <a:pt x="1159" y="202"/>
                </a:lnTo>
                <a:lnTo>
                  <a:pt x="1187" y="216"/>
                </a:lnTo>
                <a:lnTo>
                  <a:pt x="1216" y="230"/>
                </a:lnTo>
                <a:lnTo>
                  <a:pt x="1244" y="246"/>
                </a:lnTo>
                <a:lnTo>
                  <a:pt x="1273" y="261"/>
                </a:lnTo>
                <a:lnTo>
                  <a:pt x="1300" y="278"/>
                </a:lnTo>
                <a:lnTo>
                  <a:pt x="1329" y="294"/>
                </a:lnTo>
                <a:lnTo>
                  <a:pt x="1357" y="312"/>
                </a:lnTo>
                <a:lnTo>
                  <a:pt x="1385" y="330"/>
                </a:lnTo>
                <a:lnTo>
                  <a:pt x="1414" y="350"/>
                </a:lnTo>
                <a:lnTo>
                  <a:pt x="1442" y="369"/>
                </a:lnTo>
                <a:lnTo>
                  <a:pt x="1471" y="389"/>
                </a:lnTo>
                <a:lnTo>
                  <a:pt x="1499" y="409"/>
                </a:lnTo>
                <a:lnTo>
                  <a:pt x="1526" y="431"/>
                </a:lnTo>
                <a:lnTo>
                  <a:pt x="1555" y="453"/>
                </a:lnTo>
                <a:lnTo>
                  <a:pt x="1583" y="476"/>
                </a:lnTo>
                <a:lnTo>
                  <a:pt x="1611" y="499"/>
                </a:lnTo>
                <a:lnTo>
                  <a:pt x="1640" y="523"/>
                </a:lnTo>
                <a:lnTo>
                  <a:pt x="1668" y="548"/>
                </a:lnTo>
                <a:lnTo>
                  <a:pt x="1696" y="573"/>
                </a:lnTo>
                <a:lnTo>
                  <a:pt x="1724" y="599"/>
                </a:lnTo>
                <a:lnTo>
                  <a:pt x="1754" y="625"/>
                </a:lnTo>
                <a:lnTo>
                  <a:pt x="1781" y="653"/>
                </a:lnTo>
                <a:lnTo>
                  <a:pt x="1810" y="681"/>
                </a:lnTo>
                <a:lnTo>
                  <a:pt x="1838" y="709"/>
                </a:lnTo>
                <a:lnTo>
                  <a:pt x="1866" y="738"/>
                </a:lnTo>
                <a:lnTo>
                  <a:pt x="1894" y="767"/>
                </a:lnTo>
              </a:path>
            </a:pathLst>
          </a:custGeom>
          <a:noFill/>
          <a:ln w="50800" cap="rnd" cmpd="sng">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41" name="Freeform 30"/>
          <p:cNvSpPr>
            <a:spLocks/>
          </p:cNvSpPr>
          <p:nvPr/>
        </p:nvSpPr>
        <p:spPr bwMode="auto">
          <a:xfrm>
            <a:off x="3035300" y="2693051"/>
            <a:ext cx="3368675" cy="1254125"/>
          </a:xfrm>
          <a:custGeom>
            <a:avLst/>
            <a:gdLst>
              <a:gd name="T0" fmla="*/ 28 w 2122"/>
              <a:gd name="T1" fmla="*/ 424 h 790"/>
              <a:gd name="T2" fmla="*/ 85 w 2122"/>
              <a:gd name="T3" fmla="*/ 360 h 790"/>
              <a:gd name="T4" fmla="*/ 141 w 2122"/>
              <a:gd name="T5" fmla="*/ 296 h 790"/>
              <a:gd name="T6" fmla="*/ 199 w 2122"/>
              <a:gd name="T7" fmla="*/ 233 h 790"/>
              <a:gd name="T8" fmla="*/ 255 w 2122"/>
              <a:gd name="T9" fmla="*/ 169 h 790"/>
              <a:gd name="T10" fmla="*/ 311 w 2122"/>
              <a:gd name="T11" fmla="*/ 104 h 790"/>
              <a:gd name="T12" fmla="*/ 368 w 2122"/>
              <a:gd name="T13" fmla="*/ 40 h 790"/>
              <a:gd name="T14" fmla="*/ 424 w 2122"/>
              <a:gd name="T15" fmla="*/ 13 h 790"/>
              <a:gd name="T16" fmla="*/ 481 w 2122"/>
              <a:gd name="T17" fmla="*/ 0 h 790"/>
              <a:gd name="T18" fmla="*/ 537 w 2122"/>
              <a:gd name="T19" fmla="*/ 3 h 790"/>
              <a:gd name="T20" fmla="*/ 595 w 2122"/>
              <a:gd name="T21" fmla="*/ 19 h 790"/>
              <a:gd name="T22" fmla="*/ 650 w 2122"/>
              <a:gd name="T23" fmla="*/ 35 h 790"/>
              <a:gd name="T24" fmla="*/ 707 w 2122"/>
              <a:gd name="T25" fmla="*/ 51 h 790"/>
              <a:gd name="T26" fmla="*/ 764 w 2122"/>
              <a:gd name="T27" fmla="*/ 67 h 790"/>
              <a:gd name="T28" fmla="*/ 820 w 2122"/>
              <a:gd name="T29" fmla="*/ 83 h 790"/>
              <a:gd name="T30" fmla="*/ 877 w 2122"/>
              <a:gd name="T31" fmla="*/ 99 h 790"/>
              <a:gd name="T32" fmla="*/ 934 w 2122"/>
              <a:gd name="T33" fmla="*/ 115 h 790"/>
              <a:gd name="T34" fmla="*/ 990 w 2122"/>
              <a:gd name="T35" fmla="*/ 131 h 790"/>
              <a:gd name="T36" fmla="*/ 1046 w 2122"/>
              <a:gd name="T37" fmla="*/ 148 h 790"/>
              <a:gd name="T38" fmla="*/ 1103 w 2122"/>
              <a:gd name="T39" fmla="*/ 164 h 790"/>
              <a:gd name="T40" fmla="*/ 1160 w 2122"/>
              <a:gd name="T41" fmla="*/ 180 h 790"/>
              <a:gd name="T42" fmla="*/ 1216 w 2122"/>
              <a:gd name="T43" fmla="*/ 196 h 790"/>
              <a:gd name="T44" fmla="*/ 1273 w 2122"/>
              <a:gd name="T45" fmla="*/ 214 h 790"/>
              <a:gd name="T46" fmla="*/ 1329 w 2122"/>
              <a:gd name="T47" fmla="*/ 234 h 790"/>
              <a:gd name="T48" fmla="*/ 1386 w 2122"/>
              <a:gd name="T49" fmla="*/ 257 h 790"/>
              <a:gd name="T50" fmla="*/ 1442 w 2122"/>
              <a:gd name="T51" fmla="*/ 282 h 790"/>
              <a:gd name="T52" fmla="*/ 1500 w 2122"/>
              <a:gd name="T53" fmla="*/ 310 h 790"/>
              <a:gd name="T54" fmla="*/ 1555 w 2122"/>
              <a:gd name="T55" fmla="*/ 342 h 790"/>
              <a:gd name="T56" fmla="*/ 1612 w 2122"/>
              <a:gd name="T57" fmla="*/ 374 h 790"/>
              <a:gd name="T58" fmla="*/ 1669 w 2122"/>
              <a:gd name="T59" fmla="*/ 411 h 790"/>
              <a:gd name="T60" fmla="*/ 1725 w 2122"/>
              <a:gd name="T61" fmla="*/ 449 h 790"/>
              <a:gd name="T62" fmla="*/ 1782 w 2122"/>
              <a:gd name="T63" fmla="*/ 491 h 790"/>
              <a:gd name="T64" fmla="*/ 1838 w 2122"/>
              <a:gd name="T65" fmla="*/ 533 h 790"/>
              <a:gd name="T66" fmla="*/ 1895 w 2122"/>
              <a:gd name="T67" fmla="*/ 579 h 790"/>
              <a:gd name="T68" fmla="*/ 1951 w 2122"/>
              <a:gd name="T69" fmla="*/ 628 h 790"/>
              <a:gd name="T70" fmla="*/ 2008 w 2122"/>
              <a:gd name="T71" fmla="*/ 679 h 790"/>
              <a:gd name="T72" fmla="*/ 2064 w 2122"/>
              <a:gd name="T73" fmla="*/ 733 h 790"/>
              <a:gd name="T74" fmla="*/ 2121 w 2122"/>
              <a:gd name="T75" fmla="*/ 789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22" h="790">
                <a:moveTo>
                  <a:pt x="0" y="457"/>
                </a:moveTo>
                <a:lnTo>
                  <a:pt x="28" y="424"/>
                </a:lnTo>
                <a:lnTo>
                  <a:pt x="57" y="392"/>
                </a:lnTo>
                <a:lnTo>
                  <a:pt x="85" y="360"/>
                </a:lnTo>
                <a:lnTo>
                  <a:pt x="113" y="328"/>
                </a:lnTo>
                <a:lnTo>
                  <a:pt x="141" y="296"/>
                </a:lnTo>
                <a:lnTo>
                  <a:pt x="170" y="264"/>
                </a:lnTo>
                <a:lnTo>
                  <a:pt x="199" y="233"/>
                </a:lnTo>
                <a:lnTo>
                  <a:pt x="226" y="201"/>
                </a:lnTo>
                <a:lnTo>
                  <a:pt x="255" y="169"/>
                </a:lnTo>
                <a:lnTo>
                  <a:pt x="283" y="137"/>
                </a:lnTo>
                <a:lnTo>
                  <a:pt x="311" y="104"/>
                </a:lnTo>
                <a:lnTo>
                  <a:pt x="340" y="72"/>
                </a:lnTo>
                <a:lnTo>
                  <a:pt x="368" y="40"/>
                </a:lnTo>
                <a:lnTo>
                  <a:pt x="396" y="24"/>
                </a:lnTo>
                <a:lnTo>
                  <a:pt x="424" y="13"/>
                </a:lnTo>
                <a:lnTo>
                  <a:pt x="452" y="5"/>
                </a:lnTo>
                <a:lnTo>
                  <a:pt x="481" y="0"/>
                </a:lnTo>
                <a:lnTo>
                  <a:pt x="509" y="0"/>
                </a:lnTo>
                <a:lnTo>
                  <a:pt x="537" y="3"/>
                </a:lnTo>
                <a:lnTo>
                  <a:pt x="566" y="11"/>
                </a:lnTo>
                <a:lnTo>
                  <a:pt x="595" y="19"/>
                </a:lnTo>
                <a:lnTo>
                  <a:pt x="622" y="27"/>
                </a:lnTo>
                <a:lnTo>
                  <a:pt x="650" y="35"/>
                </a:lnTo>
                <a:lnTo>
                  <a:pt x="680" y="43"/>
                </a:lnTo>
                <a:lnTo>
                  <a:pt x="707" y="51"/>
                </a:lnTo>
                <a:lnTo>
                  <a:pt x="736" y="59"/>
                </a:lnTo>
                <a:lnTo>
                  <a:pt x="764" y="67"/>
                </a:lnTo>
                <a:lnTo>
                  <a:pt x="791" y="75"/>
                </a:lnTo>
                <a:lnTo>
                  <a:pt x="820" y="83"/>
                </a:lnTo>
                <a:lnTo>
                  <a:pt x="848" y="91"/>
                </a:lnTo>
                <a:lnTo>
                  <a:pt x="877" y="99"/>
                </a:lnTo>
                <a:lnTo>
                  <a:pt x="905" y="107"/>
                </a:lnTo>
                <a:lnTo>
                  <a:pt x="934" y="115"/>
                </a:lnTo>
                <a:lnTo>
                  <a:pt x="961" y="123"/>
                </a:lnTo>
                <a:lnTo>
                  <a:pt x="990" y="131"/>
                </a:lnTo>
                <a:lnTo>
                  <a:pt x="1018" y="140"/>
                </a:lnTo>
                <a:lnTo>
                  <a:pt x="1046" y="148"/>
                </a:lnTo>
                <a:lnTo>
                  <a:pt x="1076" y="156"/>
                </a:lnTo>
                <a:lnTo>
                  <a:pt x="1103" y="164"/>
                </a:lnTo>
                <a:lnTo>
                  <a:pt x="1131" y="172"/>
                </a:lnTo>
                <a:lnTo>
                  <a:pt x="1160" y="180"/>
                </a:lnTo>
                <a:lnTo>
                  <a:pt x="1187" y="188"/>
                </a:lnTo>
                <a:lnTo>
                  <a:pt x="1216" y="196"/>
                </a:lnTo>
                <a:lnTo>
                  <a:pt x="1244" y="205"/>
                </a:lnTo>
                <a:lnTo>
                  <a:pt x="1273" y="214"/>
                </a:lnTo>
                <a:lnTo>
                  <a:pt x="1301" y="224"/>
                </a:lnTo>
                <a:lnTo>
                  <a:pt x="1329" y="234"/>
                </a:lnTo>
                <a:lnTo>
                  <a:pt x="1357" y="246"/>
                </a:lnTo>
                <a:lnTo>
                  <a:pt x="1386" y="257"/>
                </a:lnTo>
                <a:lnTo>
                  <a:pt x="1415" y="269"/>
                </a:lnTo>
                <a:lnTo>
                  <a:pt x="1442" y="282"/>
                </a:lnTo>
                <a:lnTo>
                  <a:pt x="1471" y="296"/>
                </a:lnTo>
                <a:lnTo>
                  <a:pt x="1500" y="310"/>
                </a:lnTo>
                <a:lnTo>
                  <a:pt x="1526" y="326"/>
                </a:lnTo>
                <a:lnTo>
                  <a:pt x="1555" y="342"/>
                </a:lnTo>
                <a:lnTo>
                  <a:pt x="1584" y="358"/>
                </a:lnTo>
                <a:lnTo>
                  <a:pt x="1612" y="374"/>
                </a:lnTo>
                <a:lnTo>
                  <a:pt x="1640" y="392"/>
                </a:lnTo>
                <a:lnTo>
                  <a:pt x="1669" y="411"/>
                </a:lnTo>
                <a:lnTo>
                  <a:pt x="1697" y="430"/>
                </a:lnTo>
                <a:lnTo>
                  <a:pt x="1725" y="449"/>
                </a:lnTo>
                <a:lnTo>
                  <a:pt x="1753" y="470"/>
                </a:lnTo>
                <a:lnTo>
                  <a:pt x="1782" y="491"/>
                </a:lnTo>
                <a:lnTo>
                  <a:pt x="1811" y="511"/>
                </a:lnTo>
                <a:lnTo>
                  <a:pt x="1838" y="533"/>
                </a:lnTo>
                <a:lnTo>
                  <a:pt x="1866" y="556"/>
                </a:lnTo>
                <a:lnTo>
                  <a:pt x="1895" y="579"/>
                </a:lnTo>
                <a:lnTo>
                  <a:pt x="1922" y="603"/>
                </a:lnTo>
                <a:lnTo>
                  <a:pt x="1951" y="628"/>
                </a:lnTo>
                <a:lnTo>
                  <a:pt x="1980" y="654"/>
                </a:lnTo>
                <a:lnTo>
                  <a:pt x="2008" y="679"/>
                </a:lnTo>
                <a:lnTo>
                  <a:pt x="2036" y="706"/>
                </a:lnTo>
                <a:lnTo>
                  <a:pt x="2064" y="733"/>
                </a:lnTo>
                <a:lnTo>
                  <a:pt x="2093" y="761"/>
                </a:lnTo>
                <a:lnTo>
                  <a:pt x="2121" y="789"/>
                </a:lnTo>
              </a:path>
            </a:pathLst>
          </a:custGeom>
          <a:noFill/>
          <a:ln w="50800" cap="rnd" cmpd="sng">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42" name="Freeform 31"/>
          <p:cNvSpPr>
            <a:spLocks/>
          </p:cNvSpPr>
          <p:nvPr/>
        </p:nvSpPr>
        <p:spPr bwMode="auto">
          <a:xfrm>
            <a:off x="5268913" y="3755089"/>
            <a:ext cx="15875" cy="6350"/>
          </a:xfrm>
          <a:custGeom>
            <a:avLst/>
            <a:gdLst>
              <a:gd name="T0" fmla="*/ 0 w 10"/>
              <a:gd name="T1" fmla="*/ 3 h 4"/>
              <a:gd name="T2" fmla="*/ 1 w 10"/>
              <a:gd name="T3" fmla="*/ 1 h 4"/>
              <a:gd name="T4" fmla="*/ 9 w 10"/>
              <a:gd name="T5" fmla="*/ 0 h 4"/>
              <a:gd name="T6" fmla="*/ 8 w 10"/>
              <a:gd name="T7" fmla="*/ 2 h 4"/>
              <a:gd name="T8" fmla="*/ 0 w 10"/>
              <a:gd name="T9" fmla="*/ 3 h 4"/>
            </a:gdLst>
            <a:ahLst/>
            <a:cxnLst>
              <a:cxn ang="0">
                <a:pos x="T0" y="T1"/>
              </a:cxn>
              <a:cxn ang="0">
                <a:pos x="T2" y="T3"/>
              </a:cxn>
              <a:cxn ang="0">
                <a:pos x="T4" y="T5"/>
              </a:cxn>
              <a:cxn ang="0">
                <a:pos x="T6" y="T7"/>
              </a:cxn>
              <a:cxn ang="0">
                <a:pos x="T8" y="T9"/>
              </a:cxn>
            </a:cxnLst>
            <a:rect l="0" t="0" r="r" b="b"/>
            <a:pathLst>
              <a:path w="10" h="4">
                <a:moveTo>
                  <a:pt x="0" y="3"/>
                </a:moveTo>
                <a:lnTo>
                  <a:pt x="1" y="1"/>
                </a:lnTo>
                <a:lnTo>
                  <a:pt x="9" y="0"/>
                </a:lnTo>
                <a:lnTo>
                  <a:pt x="8" y="2"/>
                </a:lnTo>
                <a:lnTo>
                  <a:pt x="0" y="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43" name="Line 32"/>
          <p:cNvSpPr>
            <a:spLocks noChangeShapeType="1"/>
          </p:cNvSpPr>
          <p:nvPr/>
        </p:nvSpPr>
        <p:spPr bwMode="auto">
          <a:xfrm flipV="1">
            <a:off x="5351463" y="3124851"/>
            <a:ext cx="555625" cy="10414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45" name="Line 33"/>
          <p:cNvSpPr>
            <a:spLocks noChangeShapeType="1"/>
          </p:cNvSpPr>
          <p:nvPr/>
        </p:nvSpPr>
        <p:spPr bwMode="auto">
          <a:xfrm flipV="1">
            <a:off x="4689475" y="2413651"/>
            <a:ext cx="403225" cy="503238"/>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49" name="Freeform 34"/>
          <p:cNvSpPr>
            <a:spLocks/>
          </p:cNvSpPr>
          <p:nvPr/>
        </p:nvSpPr>
        <p:spPr bwMode="auto">
          <a:xfrm>
            <a:off x="4230688" y="3193114"/>
            <a:ext cx="33337" cy="26987"/>
          </a:xfrm>
          <a:custGeom>
            <a:avLst/>
            <a:gdLst>
              <a:gd name="T0" fmla="*/ 0 w 21"/>
              <a:gd name="T1" fmla="*/ 6 h 17"/>
              <a:gd name="T2" fmla="*/ 19 w 21"/>
              <a:gd name="T3" fmla="*/ 0 h 17"/>
              <a:gd name="T4" fmla="*/ 20 w 21"/>
              <a:gd name="T5" fmla="*/ 10 h 17"/>
              <a:gd name="T6" fmla="*/ 1 w 21"/>
              <a:gd name="T7" fmla="*/ 16 h 17"/>
              <a:gd name="T8" fmla="*/ 0 w 21"/>
              <a:gd name="T9" fmla="*/ 6 h 17"/>
            </a:gdLst>
            <a:ahLst/>
            <a:cxnLst>
              <a:cxn ang="0">
                <a:pos x="T0" y="T1"/>
              </a:cxn>
              <a:cxn ang="0">
                <a:pos x="T2" y="T3"/>
              </a:cxn>
              <a:cxn ang="0">
                <a:pos x="T4" y="T5"/>
              </a:cxn>
              <a:cxn ang="0">
                <a:pos x="T6" y="T7"/>
              </a:cxn>
              <a:cxn ang="0">
                <a:pos x="T8" y="T9"/>
              </a:cxn>
            </a:cxnLst>
            <a:rect l="0" t="0" r="r" b="b"/>
            <a:pathLst>
              <a:path w="21" h="17">
                <a:moveTo>
                  <a:pt x="0" y="6"/>
                </a:moveTo>
                <a:lnTo>
                  <a:pt x="19" y="0"/>
                </a:lnTo>
                <a:lnTo>
                  <a:pt x="20" y="10"/>
                </a:lnTo>
                <a:lnTo>
                  <a:pt x="1" y="16"/>
                </a:lnTo>
                <a:lnTo>
                  <a:pt x="0" y="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0" name="Freeform 35"/>
          <p:cNvSpPr>
            <a:spLocks/>
          </p:cNvSpPr>
          <p:nvPr/>
        </p:nvSpPr>
        <p:spPr bwMode="auto">
          <a:xfrm>
            <a:off x="4273550" y="3178826"/>
            <a:ext cx="36513" cy="22225"/>
          </a:xfrm>
          <a:custGeom>
            <a:avLst/>
            <a:gdLst>
              <a:gd name="T0" fmla="*/ 0 w 23"/>
              <a:gd name="T1" fmla="*/ 4 h 14"/>
              <a:gd name="T2" fmla="*/ 21 w 23"/>
              <a:gd name="T3" fmla="*/ 0 h 14"/>
              <a:gd name="T4" fmla="*/ 22 w 23"/>
              <a:gd name="T5" fmla="*/ 9 h 14"/>
              <a:gd name="T6" fmla="*/ 1 w 23"/>
              <a:gd name="T7" fmla="*/ 13 h 14"/>
              <a:gd name="T8" fmla="*/ 0 w 23"/>
              <a:gd name="T9" fmla="*/ 4 h 14"/>
            </a:gdLst>
            <a:ahLst/>
            <a:cxnLst>
              <a:cxn ang="0">
                <a:pos x="T0" y="T1"/>
              </a:cxn>
              <a:cxn ang="0">
                <a:pos x="T2" y="T3"/>
              </a:cxn>
              <a:cxn ang="0">
                <a:pos x="T4" y="T5"/>
              </a:cxn>
              <a:cxn ang="0">
                <a:pos x="T6" y="T7"/>
              </a:cxn>
              <a:cxn ang="0">
                <a:pos x="T8" y="T9"/>
              </a:cxn>
            </a:cxnLst>
            <a:rect l="0" t="0" r="r" b="b"/>
            <a:pathLst>
              <a:path w="23" h="14">
                <a:moveTo>
                  <a:pt x="0" y="4"/>
                </a:moveTo>
                <a:lnTo>
                  <a:pt x="21" y="0"/>
                </a:lnTo>
                <a:lnTo>
                  <a:pt x="22" y="9"/>
                </a:lnTo>
                <a:lnTo>
                  <a:pt x="1" y="13"/>
                </a:lnTo>
                <a:lnTo>
                  <a:pt x="0" y="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1" name="Freeform 36"/>
          <p:cNvSpPr>
            <a:spLocks/>
          </p:cNvSpPr>
          <p:nvPr/>
        </p:nvSpPr>
        <p:spPr bwMode="auto">
          <a:xfrm>
            <a:off x="4319588" y="3158189"/>
            <a:ext cx="34925" cy="25400"/>
          </a:xfrm>
          <a:custGeom>
            <a:avLst/>
            <a:gdLst>
              <a:gd name="T0" fmla="*/ 0 w 22"/>
              <a:gd name="T1" fmla="*/ 5 h 16"/>
              <a:gd name="T2" fmla="*/ 20 w 22"/>
              <a:gd name="T3" fmla="*/ 0 h 16"/>
              <a:gd name="T4" fmla="*/ 21 w 22"/>
              <a:gd name="T5" fmla="*/ 10 h 16"/>
              <a:gd name="T6" fmla="*/ 1 w 22"/>
              <a:gd name="T7" fmla="*/ 15 h 16"/>
              <a:gd name="T8" fmla="*/ 0 w 22"/>
              <a:gd name="T9" fmla="*/ 5 h 16"/>
            </a:gdLst>
            <a:ahLst/>
            <a:cxnLst>
              <a:cxn ang="0">
                <a:pos x="T0" y="T1"/>
              </a:cxn>
              <a:cxn ang="0">
                <a:pos x="T2" y="T3"/>
              </a:cxn>
              <a:cxn ang="0">
                <a:pos x="T4" y="T5"/>
              </a:cxn>
              <a:cxn ang="0">
                <a:pos x="T6" y="T7"/>
              </a:cxn>
              <a:cxn ang="0">
                <a:pos x="T8" y="T9"/>
              </a:cxn>
            </a:cxnLst>
            <a:rect l="0" t="0" r="r" b="b"/>
            <a:pathLst>
              <a:path w="22" h="16">
                <a:moveTo>
                  <a:pt x="0" y="5"/>
                </a:moveTo>
                <a:lnTo>
                  <a:pt x="20" y="0"/>
                </a:lnTo>
                <a:lnTo>
                  <a:pt x="21" y="10"/>
                </a:lnTo>
                <a:lnTo>
                  <a:pt x="1" y="15"/>
                </a:lnTo>
                <a:lnTo>
                  <a:pt x="0" y="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2" name="Freeform 37"/>
          <p:cNvSpPr>
            <a:spLocks/>
          </p:cNvSpPr>
          <p:nvPr/>
        </p:nvSpPr>
        <p:spPr bwMode="auto">
          <a:xfrm>
            <a:off x="4364038" y="3142314"/>
            <a:ext cx="34925" cy="23812"/>
          </a:xfrm>
          <a:custGeom>
            <a:avLst/>
            <a:gdLst>
              <a:gd name="T0" fmla="*/ 0 w 22"/>
              <a:gd name="T1" fmla="*/ 4 h 15"/>
              <a:gd name="T2" fmla="*/ 20 w 22"/>
              <a:gd name="T3" fmla="*/ 0 h 15"/>
              <a:gd name="T4" fmla="*/ 21 w 22"/>
              <a:gd name="T5" fmla="*/ 10 h 15"/>
              <a:gd name="T6" fmla="*/ 1 w 22"/>
              <a:gd name="T7" fmla="*/ 14 h 15"/>
              <a:gd name="T8" fmla="*/ 0 w 22"/>
              <a:gd name="T9" fmla="*/ 4 h 15"/>
            </a:gdLst>
            <a:ahLst/>
            <a:cxnLst>
              <a:cxn ang="0">
                <a:pos x="T0" y="T1"/>
              </a:cxn>
              <a:cxn ang="0">
                <a:pos x="T2" y="T3"/>
              </a:cxn>
              <a:cxn ang="0">
                <a:pos x="T4" y="T5"/>
              </a:cxn>
              <a:cxn ang="0">
                <a:pos x="T6" y="T7"/>
              </a:cxn>
              <a:cxn ang="0">
                <a:pos x="T8" y="T9"/>
              </a:cxn>
            </a:cxnLst>
            <a:rect l="0" t="0" r="r" b="b"/>
            <a:pathLst>
              <a:path w="22" h="15">
                <a:moveTo>
                  <a:pt x="0" y="4"/>
                </a:moveTo>
                <a:lnTo>
                  <a:pt x="20" y="0"/>
                </a:lnTo>
                <a:lnTo>
                  <a:pt x="21" y="10"/>
                </a:lnTo>
                <a:lnTo>
                  <a:pt x="1" y="14"/>
                </a:lnTo>
                <a:lnTo>
                  <a:pt x="0" y="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3" name="Freeform 38"/>
          <p:cNvSpPr>
            <a:spLocks/>
          </p:cNvSpPr>
          <p:nvPr/>
        </p:nvSpPr>
        <p:spPr bwMode="auto">
          <a:xfrm>
            <a:off x="4410075" y="3128026"/>
            <a:ext cx="36513" cy="20638"/>
          </a:xfrm>
          <a:custGeom>
            <a:avLst/>
            <a:gdLst>
              <a:gd name="T0" fmla="*/ 0 w 23"/>
              <a:gd name="T1" fmla="*/ 3 h 13"/>
              <a:gd name="T2" fmla="*/ 21 w 23"/>
              <a:gd name="T3" fmla="*/ 0 h 13"/>
              <a:gd name="T4" fmla="*/ 22 w 23"/>
              <a:gd name="T5" fmla="*/ 9 h 13"/>
              <a:gd name="T6" fmla="*/ 1 w 23"/>
              <a:gd name="T7" fmla="*/ 12 h 13"/>
              <a:gd name="T8" fmla="*/ 0 w 23"/>
              <a:gd name="T9" fmla="*/ 3 h 13"/>
            </a:gdLst>
            <a:ahLst/>
            <a:cxnLst>
              <a:cxn ang="0">
                <a:pos x="T0" y="T1"/>
              </a:cxn>
              <a:cxn ang="0">
                <a:pos x="T2" y="T3"/>
              </a:cxn>
              <a:cxn ang="0">
                <a:pos x="T4" y="T5"/>
              </a:cxn>
              <a:cxn ang="0">
                <a:pos x="T6" y="T7"/>
              </a:cxn>
              <a:cxn ang="0">
                <a:pos x="T8" y="T9"/>
              </a:cxn>
            </a:cxnLst>
            <a:rect l="0" t="0" r="r" b="b"/>
            <a:pathLst>
              <a:path w="23" h="13">
                <a:moveTo>
                  <a:pt x="0" y="3"/>
                </a:moveTo>
                <a:lnTo>
                  <a:pt x="21" y="0"/>
                </a:lnTo>
                <a:lnTo>
                  <a:pt x="22" y="9"/>
                </a:lnTo>
                <a:lnTo>
                  <a:pt x="1" y="12"/>
                </a:lnTo>
                <a:lnTo>
                  <a:pt x="0" y="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4" name="Freeform 39"/>
          <p:cNvSpPr>
            <a:spLocks/>
          </p:cNvSpPr>
          <p:nvPr/>
        </p:nvSpPr>
        <p:spPr bwMode="auto">
          <a:xfrm>
            <a:off x="4454525" y="3113739"/>
            <a:ext cx="34925" cy="22225"/>
          </a:xfrm>
          <a:custGeom>
            <a:avLst/>
            <a:gdLst>
              <a:gd name="T0" fmla="*/ 0 w 22"/>
              <a:gd name="T1" fmla="*/ 4 h 14"/>
              <a:gd name="T2" fmla="*/ 20 w 22"/>
              <a:gd name="T3" fmla="*/ 0 h 14"/>
              <a:gd name="T4" fmla="*/ 21 w 22"/>
              <a:gd name="T5" fmla="*/ 9 h 14"/>
              <a:gd name="T6" fmla="*/ 1 w 22"/>
              <a:gd name="T7" fmla="*/ 13 h 14"/>
              <a:gd name="T8" fmla="*/ 0 w 22"/>
              <a:gd name="T9" fmla="*/ 4 h 14"/>
            </a:gdLst>
            <a:ahLst/>
            <a:cxnLst>
              <a:cxn ang="0">
                <a:pos x="T0" y="T1"/>
              </a:cxn>
              <a:cxn ang="0">
                <a:pos x="T2" y="T3"/>
              </a:cxn>
              <a:cxn ang="0">
                <a:pos x="T4" y="T5"/>
              </a:cxn>
              <a:cxn ang="0">
                <a:pos x="T6" y="T7"/>
              </a:cxn>
              <a:cxn ang="0">
                <a:pos x="T8" y="T9"/>
              </a:cxn>
            </a:cxnLst>
            <a:rect l="0" t="0" r="r" b="b"/>
            <a:pathLst>
              <a:path w="22" h="14">
                <a:moveTo>
                  <a:pt x="0" y="4"/>
                </a:moveTo>
                <a:lnTo>
                  <a:pt x="20" y="0"/>
                </a:lnTo>
                <a:lnTo>
                  <a:pt x="21" y="9"/>
                </a:lnTo>
                <a:lnTo>
                  <a:pt x="1" y="13"/>
                </a:lnTo>
                <a:lnTo>
                  <a:pt x="0" y="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5" name="Freeform 40"/>
          <p:cNvSpPr>
            <a:spLocks/>
          </p:cNvSpPr>
          <p:nvPr/>
        </p:nvSpPr>
        <p:spPr bwMode="auto">
          <a:xfrm>
            <a:off x="4498975" y="3102626"/>
            <a:ext cx="34925" cy="20638"/>
          </a:xfrm>
          <a:custGeom>
            <a:avLst/>
            <a:gdLst>
              <a:gd name="T0" fmla="*/ 0 w 22"/>
              <a:gd name="T1" fmla="*/ 3 h 13"/>
              <a:gd name="T2" fmla="*/ 20 w 22"/>
              <a:gd name="T3" fmla="*/ 0 h 13"/>
              <a:gd name="T4" fmla="*/ 21 w 22"/>
              <a:gd name="T5" fmla="*/ 9 h 13"/>
              <a:gd name="T6" fmla="*/ 1 w 22"/>
              <a:gd name="T7" fmla="*/ 12 h 13"/>
              <a:gd name="T8" fmla="*/ 0 w 22"/>
              <a:gd name="T9" fmla="*/ 3 h 13"/>
            </a:gdLst>
            <a:ahLst/>
            <a:cxnLst>
              <a:cxn ang="0">
                <a:pos x="T0" y="T1"/>
              </a:cxn>
              <a:cxn ang="0">
                <a:pos x="T2" y="T3"/>
              </a:cxn>
              <a:cxn ang="0">
                <a:pos x="T4" y="T5"/>
              </a:cxn>
              <a:cxn ang="0">
                <a:pos x="T6" y="T7"/>
              </a:cxn>
              <a:cxn ang="0">
                <a:pos x="T8" y="T9"/>
              </a:cxn>
            </a:cxnLst>
            <a:rect l="0" t="0" r="r" b="b"/>
            <a:pathLst>
              <a:path w="22" h="13">
                <a:moveTo>
                  <a:pt x="0" y="3"/>
                </a:moveTo>
                <a:lnTo>
                  <a:pt x="20" y="0"/>
                </a:lnTo>
                <a:lnTo>
                  <a:pt x="21" y="9"/>
                </a:lnTo>
                <a:lnTo>
                  <a:pt x="1" y="12"/>
                </a:lnTo>
                <a:lnTo>
                  <a:pt x="0" y="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6" name="Freeform 41"/>
          <p:cNvSpPr>
            <a:spLocks/>
          </p:cNvSpPr>
          <p:nvPr/>
        </p:nvSpPr>
        <p:spPr bwMode="auto">
          <a:xfrm>
            <a:off x="4543425" y="3091514"/>
            <a:ext cx="36513" cy="19050"/>
          </a:xfrm>
          <a:custGeom>
            <a:avLst/>
            <a:gdLst>
              <a:gd name="T0" fmla="*/ 0 w 23"/>
              <a:gd name="T1" fmla="*/ 2 h 12"/>
              <a:gd name="T2" fmla="*/ 21 w 23"/>
              <a:gd name="T3" fmla="*/ 0 h 12"/>
              <a:gd name="T4" fmla="*/ 22 w 23"/>
              <a:gd name="T5" fmla="*/ 9 h 12"/>
              <a:gd name="T6" fmla="*/ 1 w 23"/>
              <a:gd name="T7" fmla="*/ 11 h 12"/>
              <a:gd name="T8" fmla="*/ 0 w 23"/>
              <a:gd name="T9" fmla="*/ 2 h 12"/>
            </a:gdLst>
            <a:ahLst/>
            <a:cxnLst>
              <a:cxn ang="0">
                <a:pos x="T0" y="T1"/>
              </a:cxn>
              <a:cxn ang="0">
                <a:pos x="T2" y="T3"/>
              </a:cxn>
              <a:cxn ang="0">
                <a:pos x="T4" y="T5"/>
              </a:cxn>
              <a:cxn ang="0">
                <a:pos x="T6" y="T7"/>
              </a:cxn>
              <a:cxn ang="0">
                <a:pos x="T8" y="T9"/>
              </a:cxn>
            </a:cxnLst>
            <a:rect l="0" t="0" r="r" b="b"/>
            <a:pathLst>
              <a:path w="23" h="12">
                <a:moveTo>
                  <a:pt x="0" y="2"/>
                </a:moveTo>
                <a:lnTo>
                  <a:pt x="21" y="0"/>
                </a:lnTo>
                <a:lnTo>
                  <a:pt x="22" y="9"/>
                </a:lnTo>
                <a:lnTo>
                  <a:pt x="1" y="11"/>
                </a:lnTo>
                <a:lnTo>
                  <a:pt x="0"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7" name="Freeform 42"/>
          <p:cNvSpPr>
            <a:spLocks/>
          </p:cNvSpPr>
          <p:nvPr/>
        </p:nvSpPr>
        <p:spPr bwMode="auto">
          <a:xfrm>
            <a:off x="4587875" y="3085164"/>
            <a:ext cx="38100" cy="17462"/>
          </a:xfrm>
          <a:custGeom>
            <a:avLst/>
            <a:gdLst>
              <a:gd name="T0" fmla="*/ 0 w 24"/>
              <a:gd name="T1" fmla="*/ 2 h 11"/>
              <a:gd name="T2" fmla="*/ 22 w 24"/>
              <a:gd name="T3" fmla="*/ 0 h 11"/>
              <a:gd name="T4" fmla="*/ 23 w 24"/>
              <a:gd name="T5" fmla="*/ 8 h 11"/>
              <a:gd name="T6" fmla="*/ 1 w 24"/>
              <a:gd name="T7" fmla="*/ 10 h 11"/>
              <a:gd name="T8" fmla="*/ 0 w 24"/>
              <a:gd name="T9" fmla="*/ 2 h 11"/>
            </a:gdLst>
            <a:ahLst/>
            <a:cxnLst>
              <a:cxn ang="0">
                <a:pos x="T0" y="T1"/>
              </a:cxn>
              <a:cxn ang="0">
                <a:pos x="T2" y="T3"/>
              </a:cxn>
              <a:cxn ang="0">
                <a:pos x="T4" y="T5"/>
              </a:cxn>
              <a:cxn ang="0">
                <a:pos x="T6" y="T7"/>
              </a:cxn>
              <a:cxn ang="0">
                <a:pos x="T8" y="T9"/>
              </a:cxn>
            </a:cxnLst>
            <a:rect l="0" t="0" r="r" b="b"/>
            <a:pathLst>
              <a:path w="24" h="11">
                <a:moveTo>
                  <a:pt x="0" y="2"/>
                </a:moveTo>
                <a:lnTo>
                  <a:pt x="22" y="0"/>
                </a:lnTo>
                <a:lnTo>
                  <a:pt x="23" y="8"/>
                </a:lnTo>
                <a:lnTo>
                  <a:pt x="1" y="10"/>
                </a:lnTo>
                <a:lnTo>
                  <a:pt x="0"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8" name="Freeform 43"/>
          <p:cNvSpPr>
            <a:spLocks/>
          </p:cNvSpPr>
          <p:nvPr/>
        </p:nvSpPr>
        <p:spPr bwMode="auto">
          <a:xfrm>
            <a:off x="4635500" y="3078814"/>
            <a:ext cx="34925" cy="15875"/>
          </a:xfrm>
          <a:custGeom>
            <a:avLst/>
            <a:gdLst>
              <a:gd name="T0" fmla="*/ 0 w 22"/>
              <a:gd name="T1" fmla="*/ 1 h 10"/>
              <a:gd name="T2" fmla="*/ 20 w 22"/>
              <a:gd name="T3" fmla="*/ 0 h 10"/>
              <a:gd name="T4" fmla="*/ 21 w 22"/>
              <a:gd name="T5" fmla="*/ 8 h 10"/>
              <a:gd name="T6" fmla="*/ 1 w 22"/>
              <a:gd name="T7" fmla="*/ 9 h 10"/>
              <a:gd name="T8" fmla="*/ 0 w 22"/>
              <a:gd name="T9" fmla="*/ 1 h 10"/>
            </a:gdLst>
            <a:ahLst/>
            <a:cxnLst>
              <a:cxn ang="0">
                <a:pos x="T0" y="T1"/>
              </a:cxn>
              <a:cxn ang="0">
                <a:pos x="T2" y="T3"/>
              </a:cxn>
              <a:cxn ang="0">
                <a:pos x="T4" y="T5"/>
              </a:cxn>
              <a:cxn ang="0">
                <a:pos x="T6" y="T7"/>
              </a:cxn>
              <a:cxn ang="0">
                <a:pos x="T8" y="T9"/>
              </a:cxn>
            </a:cxnLst>
            <a:rect l="0" t="0" r="r" b="b"/>
            <a:pathLst>
              <a:path w="22" h="10">
                <a:moveTo>
                  <a:pt x="0" y="1"/>
                </a:moveTo>
                <a:lnTo>
                  <a:pt x="20" y="0"/>
                </a:lnTo>
                <a:lnTo>
                  <a:pt x="21" y="8"/>
                </a:lnTo>
                <a:lnTo>
                  <a:pt x="1" y="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59" name="Freeform 44"/>
          <p:cNvSpPr>
            <a:spLocks/>
          </p:cNvSpPr>
          <p:nvPr/>
        </p:nvSpPr>
        <p:spPr bwMode="auto">
          <a:xfrm>
            <a:off x="4678363" y="3080401"/>
            <a:ext cx="34925" cy="15875"/>
          </a:xfrm>
          <a:custGeom>
            <a:avLst/>
            <a:gdLst>
              <a:gd name="T0" fmla="*/ 0 w 22"/>
              <a:gd name="T1" fmla="*/ 8 h 10"/>
              <a:gd name="T2" fmla="*/ 20 w 22"/>
              <a:gd name="T3" fmla="*/ 9 h 10"/>
              <a:gd name="T4" fmla="*/ 21 w 22"/>
              <a:gd name="T5" fmla="*/ 1 h 10"/>
              <a:gd name="T6" fmla="*/ 1 w 22"/>
              <a:gd name="T7" fmla="*/ 0 h 10"/>
              <a:gd name="T8" fmla="*/ 0 w 22"/>
              <a:gd name="T9" fmla="*/ 8 h 10"/>
            </a:gdLst>
            <a:ahLst/>
            <a:cxnLst>
              <a:cxn ang="0">
                <a:pos x="T0" y="T1"/>
              </a:cxn>
              <a:cxn ang="0">
                <a:pos x="T2" y="T3"/>
              </a:cxn>
              <a:cxn ang="0">
                <a:pos x="T4" y="T5"/>
              </a:cxn>
              <a:cxn ang="0">
                <a:pos x="T6" y="T7"/>
              </a:cxn>
              <a:cxn ang="0">
                <a:pos x="T8" y="T9"/>
              </a:cxn>
            </a:cxnLst>
            <a:rect l="0" t="0" r="r" b="b"/>
            <a:pathLst>
              <a:path w="22" h="10">
                <a:moveTo>
                  <a:pt x="0" y="8"/>
                </a:moveTo>
                <a:lnTo>
                  <a:pt x="20" y="9"/>
                </a:lnTo>
                <a:lnTo>
                  <a:pt x="21" y="1"/>
                </a:lnTo>
                <a:lnTo>
                  <a:pt x="1" y="0"/>
                </a:lnTo>
                <a:lnTo>
                  <a:pt x="0" y="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0" name="Freeform 45"/>
          <p:cNvSpPr>
            <a:spLocks/>
          </p:cNvSpPr>
          <p:nvPr/>
        </p:nvSpPr>
        <p:spPr bwMode="auto">
          <a:xfrm>
            <a:off x="4725988" y="3085164"/>
            <a:ext cx="33337" cy="20637"/>
          </a:xfrm>
          <a:custGeom>
            <a:avLst/>
            <a:gdLst>
              <a:gd name="T0" fmla="*/ 0 w 21"/>
              <a:gd name="T1" fmla="*/ 9 h 13"/>
              <a:gd name="T2" fmla="*/ 19 w 21"/>
              <a:gd name="T3" fmla="*/ 12 h 13"/>
              <a:gd name="T4" fmla="*/ 20 w 21"/>
              <a:gd name="T5" fmla="*/ 3 h 13"/>
              <a:gd name="T6" fmla="*/ 1 w 21"/>
              <a:gd name="T7" fmla="*/ 0 h 13"/>
              <a:gd name="T8" fmla="*/ 0 w 21"/>
              <a:gd name="T9" fmla="*/ 9 h 13"/>
            </a:gdLst>
            <a:ahLst/>
            <a:cxnLst>
              <a:cxn ang="0">
                <a:pos x="T0" y="T1"/>
              </a:cxn>
              <a:cxn ang="0">
                <a:pos x="T2" y="T3"/>
              </a:cxn>
              <a:cxn ang="0">
                <a:pos x="T4" y="T5"/>
              </a:cxn>
              <a:cxn ang="0">
                <a:pos x="T6" y="T7"/>
              </a:cxn>
              <a:cxn ang="0">
                <a:pos x="T8" y="T9"/>
              </a:cxn>
            </a:cxnLst>
            <a:rect l="0" t="0" r="r" b="b"/>
            <a:pathLst>
              <a:path w="21" h="13">
                <a:moveTo>
                  <a:pt x="0" y="9"/>
                </a:moveTo>
                <a:lnTo>
                  <a:pt x="19" y="12"/>
                </a:lnTo>
                <a:lnTo>
                  <a:pt x="20" y="3"/>
                </a:lnTo>
                <a:lnTo>
                  <a:pt x="1" y="0"/>
                </a:lnTo>
                <a:lnTo>
                  <a:pt x="0" y="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1" name="Freeform 46"/>
          <p:cNvSpPr>
            <a:spLocks/>
          </p:cNvSpPr>
          <p:nvPr/>
        </p:nvSpPr>
        <p:spPr bwMode="auto">
          <a:xfrm>
            <a:off x="4768850" y="3097864"/>
            <a:ext cx="34925" cy="23812"/>
          </a:xfrm>
          <a:custGeom>
            <a:avLst/>
            <a:gdLst>
              <a:gd name="T0" fmla="*/ 0 w 22"/>
              <a:gd name="T1" fmla="*/ 10 h 15"/>
              <a:gd name="T2" fmla="*/ 20 w 22"/>
              <a:gd name="T3" fmla="*/ 14 h 15"/>
              <a:gd name="T4" fmla="*/ 21 w 22"/>
              <a:gd name="T5" fmla="*/ 4 h 15"/>
              <a:gd name="T6" fmla="*/ 1 w 22"/>
              <a:gd name="T7" fmla="*/ 0 h 15"/>
              <a:gd name="T8" fmla="*/ 0 w 22"/>
              <a:gd name="T9" fmla="*/ 10 h 15"/>
            </a:gdLst>
            <a:ahLst/>
            <a:cxnLst>
              <a:cxn ang="0">
                <a:pos x="T0" y="T1"/>
              </a:cxn>
              <a:cxn ang="0">
                <a:pos x="T2" y="T3"/>
              </a:cxn>
              <a:cxn ang="0">
                <a:pos x="T4" y="T5"/>
              </a:cxn>
              <a:cxn ang="0">
                <a:pos x="T6" y="T7"/>
              </a:cxn>
              <a:cxn ang="0">
                <a:pos x="T8" y="T9"/>
              </a:cxn>
            </a:cxnLst>
            <a:rect l="0" t="0" r="r" b="b"/>
            <a:pathLst>
              <a:path w="22" h="15">
                <a:moveTo>
                  <a:pt x="0" y="10"/>
                </a:moveTo>
                <a:lnTo>
                  <a:pt x="20" y="14"/>
                </a:lnTo>
                <a:lnTo>
                  <a:pt x="21" y="4"/>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2" name="Freeform 47"/>
          <p:cNvSpPr>
            <a:spLocks/>
          </p:cNvSpPr>
          <p:nvPr/>
        </p:nvSpPr>
        <p:spPr bwMode="auto">
          <a:xfrm>
            <a:off x="4811713" y="3113739"/>
            <a:ext cx="34925" cy="23812"/>
          </a:xfrm>
          <a:custGeom>
            <a:avLst/>
            <a:gdLst>
              <a:gd name="T0" fmla="*/ 0 w 22"/>
              <a:gd name="T1" fmla="*/ 10 h 15"/>
              <a:gd name="T2" fmla="*/ 20 w 22"/>
              <a:gd name="T3" fmla="*/ 14 h 15"/>
              <a:gd name="T4" fmla="*/ 21 w 22"/>
              <a:gd name="T5" fmla="*/ 4 h 15"/>
              <a:gd name="T6" fmla="*/ 1 w 22"/>
              <a:gd name="T7" fmla="*/ 0 h 15"/>
              <a:gd name="T8" fmla="*/ 0 w 22"/>
              <a:gd name="T9" fmla="*/ 10 h 15"/>
            </a:gdLst>
            <a:ahLst/>
            <a:cxnLst>
              <a:cxn ang="0">
                <a:pos x="T0" y="T1"/>
              </a:cxn>
              <a:cxn ang="0">
                <a:pos x="T2" y="T3"/>
              </a:cxn>
              <a:cxn ang="0">
                <a:pos x="T4" y="T5"/>
              </a:cxn>
              <a:cxn ang="0">
                <a:pos x="T6" y="T7"/>
              </a:cxn>
              <a:cxn ang="0">
                <a:pos x="T8" y="T9"/>
              </a:cxn>
            </a:cxnLst>
            <a:rect l="0" t="0" r="r" b="b"/>
            <a:pathLst>
              <a:path w="22" h="15">
                <a:moveTo>
                  <a:pt x="0" y="10"/>
                </a:moveTo>
                <a:lnTo>
                  <a:pt x="20" y="14"/>
                </a:lnTo>
                <a:lnTo>
                  <a:pt x="21" y="4"/>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3" name="Freeform 48"/>
          <p:cNvSpPr>
            <a:spLocks/>
          </p:cNvSpPr>
          <p:nvPr/>
        </p:nvSpPr>
        <p:spPr bwMode="auto">
          <a:xfrm>
            <a:off x="4859338" y="3131201"/>
            <a:ext cx="33337" cy="25400"/>
          </a:xfrm>
          <a:custGeom>
            <a:avLst/>
            <a:gdLst>
              <a:gd name="T0" fmla="*/ 0 w 21"/>
              <a:gd name="T1" fmla="*/ 10 h 16"/>
              <a:gd name="T2" fmla="*/ 19 w 21"/>
              <a:gd name="T3" fmla="*/ 15 h 16"/>
              <a:gd name="T4" fmla="*/ 20 w 21"/>
              <a:gd name="T5" fmla="*/ 5 h 16"/>
              <a:gd name="T6" fmla="*/ 1 w 21"/>
              <a:gd name="T7" fmla="*/ 0 h 16"/>
              <a:gd name="T8" fmla="*/ 0 w 21"/>
              <a:gd name="T9" fmla="*/ 10 h 16"/>
            </a:gdLst>
            <a:ahLst/>
            <a:cxnLst>
              <a:cxn ang="0">
                <a:pos x="T0" y="T1"/>
              </a:cxn>
              <a:cxn ang="0">
                <a:pos x="T2" y="T3"/>
              </a:cxn>
              <a:cxn ang="0">
                <a:pos x="T4" y="T5"/>
              </a:cxn>
              <a:cxn ang="0">
                <a:pos x="T6" y="T7"/>
              </a:cxn>
              <a:cxn ang="0">
                <a:pos x="T8" y="T9"/>
              </a:cxn>
            </a:cxnLst>
            <a:rect l="0" t="0" r="r" b="b"/>
            <a:pathLst>
              <a:path w="21" h="16">
                <a:moveTo>
                  <a:pt x="0" y="10"/>
                </a:moveTo>
                <a:lnTo>
                  <a:pt x="19" y="15"/>
                </a:lnTo>
                <a:lnTo>
                  <a:pt x="20" y="5"/>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4" name="Freeform 49"/>
          <p:cNvSpPr>
            <a:spLocks/>
          </p:cNvSpPr>
          <p:nvPr/>
        </p:nvSpPr>
        <p:spPr bwMode="auto">
          <a:xfrm>
            <a:off x="4902200" y="3148664"/>
            <a:ext cx="36513" cy="23812"/>
          </a:xfrm>
          <a:custGeom>
            <a:avLst/>
            <a:gdLst>
              <a:gd name="T0" fmla="*/ 0 w 23"/>
              <a:gd name="T1" fmla="*/ 10 h 15"/>
              <a:gd name="T2" fmla="*/ 21 w 23"/>
              <a:gd name="T3" fmla="*/ 14 h 15"/>
              <a:gd name="T4" fmla="*/ 22 w 23"/>
              <a:gd name="T5" fmla="*/ 4 h 15"/>
              <a:gd name="T6" fmla="*/ 1 w 23"/>
              <a:gd name="T7" fmla="*/ 0 h 15"/>
              <a:gd name="T8" fmla="*/ 0 w 23"/>
              <a:gd name="T9" fmla="*/ 10 h 15"/>
            </a:gdLst>
            <a:ahLst/>
            <a:cxnLst>
              <a:cxn ang="0">
                <a:pos x="T0" y="T1"/>
              </a:cxn>
              <a:cxn ang="0">
                <a:pos x="T2" y="T3"/>
              </a:cxn>
              <a:cxn ang="0">
                <a:pos x="T4" y="T5"/>
              </a:cxn>
              <a:cxn ang="0">
                <a:pos x="T6" y="T7"/>
              </a:cxn>
              <a:cxn ang="0">
                <a:pos x="T8" y="T9"/>
              </a:cxn>
            </a:cxnLst>
            <a:rect l="0" t="0" r="r" b="b"/>
            <a:pathLst>
              <a:path w="23" h="15">
                <a:moveTo>
                  <a:pt x="0" y="10"/>
                </a:moveTo>
                <a:lnTo>
                  <a:pt x="21" y="14"/>
                </a:lnTo>
                <a:lnTo>
                  <a:pt x="22" y="4"/>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5" name="Freeform 50"/>
          <p:cNvSpPr>
            <a:spLocks/>
          </p:cNvSpPr>
          <p:nvPr/>
        </p:nvSpPr>
        <p:spPr bwMode="auto">
          <a:xfrm>
            <a:off x="4948238" y="3167714"/>
            <a:ext cx="34925" cy="23812"/>
          </a:xfrm>
          <a:custGeom>
            <a:avLst/>
            <a:gdLst>
              <a:gd name="T0" fmla="*/ 0 w 22"/>
              <a:gd name="T1" fmla="*/ 10 h 15"/>
              <a:gd name="T2" fmla="*/ 20 w 22"/>
              <a:gd name="T3" fmla="*/ 14 h 15"/>
              <a:gd name="T4" fmla="*/ 21 w 22"/>
              <a:gd name="T5" fmla="*/ 4 h 15"/>
              <a:gd name="T6" fmla="*/ 1 w 22"/>
              <a:gd name="T7" fmla="*/ 0 h 15"/>
              <a:gd name="T8" fmla="*/ 0 w 22"/>
              <a:gd name="T9" fmla="*/ 10 h 15"/>
            </a:gdLst>
            <a:ahLst/>
            <a:cxnLst>
              <a:cxn ang="0">
                <a:pos x="T0" y="T1"/>
              </a:cxn>
              <a:cxn ang="0">
                <a:pos x="T2" y="T3"/>
              </a:cxn>
              <a:cxn ang="0">
                <a:pos x="T4" y="T5"/>
              </a:cxn>
              <a:cxn ang="0">
                <a:pos x="T6" y="T7"/>
              </a:cxn>
              <a:cxn ang="0">
                <a:pos x="T8" y="T9"/>
              </a:cxn>
            </a:cxnLst>
            <a:rect l="0" t="0" r="r" b="b"/>
            <a:pathLst>
              <a:path w="22" h="15">
                <a:moveTo>
                  <a:pt x="0" y="10"/>
                </a:moveTo>
                <a:lnTo>
                  <a:pt x="20" y="14"/>
                </a:lnTo>
                <a:lnTo>
                  <a:pt x="21" y="4"/>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7" name="Freeform 51"/>
          <p:cNvSpPr>
            <a:spLocks/>
          </p:cNvSpPr>
          <p:nvPr/>
        </p:nvSpPr>
        <p:spPr bwMode="auto">
          <a:xfrm>
            <a:off x="4992688" y="3186764"/>
            <a:ext cx="34925" cy="25400"/>
          </a:xfrm>
          <a:custGeom>
            <a:avLst/>
            <a:gdLst>
              <a:gd name="T0" fmla="*/ 0 w 22"/>
              <a:gd name="T1" fmla="*/ 10 h 16"/>
              <a:gd name="T2" fmla="*/ 20 w 22"/>
              <a:gd name="T3" fmla="*/ 15 h 16"/>
              <a:gd name="T4" fmla="*/ 21 w 22"/>
              <a:gd name="T5" fmla="*/ 5 h 16"/>
              <a:gd name="T6" fmla="*/ 1 w 22"/>
              <a:gd name="T7" fmla="*/ 0 h 16"/>
              <a:gd name="T8" fmla="*/ 0 w 22"/>
              <a:gd name="T9" fmla="*/ 10 h 16"/>
            </a:gdLst>
            <a:ahLst/>
            <a:cxnLst>
              <a:cxn ang="0">
                <a:pos x="T0" y="T1"/>
              </a:cxn>
              <a:cxn ang="0">
                <a:pos x="T2" y="T3"/>
              </a:cxn>
              <a:cxn ang="0">
                <a:pos x="T4" y="T5"/>
              </a:cxn>
              <a:cxn ang="0">
                <a:pos x="T6" y="T7"/>
              </a:cxn>
              <a:cxn ang="0">
                <a:pos x="T8" y="T9"/>
              </a:cxn>
            </a:cxnLst>
            <a:rect l="0" t="0" r="r" b="b"/>
            <a:pathLst>
              <a:path w="22" h="16">
                <a:moveTo>
                  <a:pt x="0" y="10"/>
                </a:moveTo>
                <a:lnTo>
                  <a:pt x="20" y="15"/>
                </a:lnTo>
                <a:lnTo>
                  <a:pt x="21" y="5"/>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8" name="Freeform 52"/>
          <p:cNvSpPr>
            <a:spLocks/>
          </p:cNvSpPr>
          <p:nvPr/>
        </p:nvSpPr>
        <p:spPr bwMode="auto">
          <a:xfrm>
            <a:off x="5035550" y="3208989"/>
            <a:ext cx="36513" cy="23812"/>
          </a:xfrm>
          <a:custGeom>
            <a:avLst/>
            <a:gdLst>
              <a:gd name="T0" fmla="*/ 0 w 23"/>
              <a:gd name="T1" fmla="*/ 9 h 15"/>
              <a:gd name="T2" fmla="*/ 21 w 23"/>
              <a:gd name="T3" fmla="*/ 14 h 15"/>
              <a:gd name="T4" fmla="*/ 22 w 23"/>
              <a:gd name="T5" fmla="*/ 5 h 15"/>
              <a:gd name="T6" fmla="*/ 1 w 23"/>
              <a:gd name="T7" fmla="*/ 0 h 15"/>
              <a:gd name="T8" fmla="*/ 0 w 23"/>
              <a:gd name="T9" fmla="*/ 9 h 15"/>
            </a:gdLst>
            <a:ahLst/>
            <a:cxnLst>
              <a:cxn ang="0">
                <a:pos x="T0" y="T1"/>
              </a:cxn>
              <a:cxn ang="0">
                <a:pos x="T2" y="T3"/>
              </a:cxn>
              <a:cxn ang="0">
                <a:pos x="T4" y="T5"/>
              </a:cxn>
              <a:cxn ang="0">
                <a:pos x="T6" y="T7"/>
              </a:cxn>
              <a:cxn ang="0">
                <a:pos x="T8" y="T9"/>
              </a:cxn>
            </a:cxnLst>
            <a:rect l="0" t="0" r="r" b="b"/>
            <a:pathLst>
              <a:path w="23" h="15">
                <a:moveTo>
                  <a:pt x="0" y="9"/>
                </a:moveTo>
                <a:lnTo>
                  <a:pt x="21" y="14"/>
                </a:lnTo>
                <a:lnTo>
                  <a:pt x="22" y="5"/>
                </a:lnTo>
                <a:lnTo>
                  <a:pt x="1" y="0"/>
                </a:lnTo>
                <a:lnTo>
                  <a:pt x="0" y="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69" name="Freeform 53"/>
          <p:cNvSpPr>
            <a:spLocks/>
          </p:cNvSpPr>
          <p:nvPr/>
        </p:nvSpPr>
        <p:spPr bwMode="auto">
          <a:xfrm>
            <a:off x="5083175" y="3231214"/>
            <a:ext cx="33338" cy="26987"/>
          </a:xfrm>
          <a:custGeom>
            <a:avLst/>
            <a:gdLst>
              <a:gd name="T0" fmla="*/ 0 w 21"/>
              <a:gd name="T1" fmla="*/ 9 h 17"/>
              <a:gd name="T2" fmla="*/ 19 w 21"/>
              <a:gd name="T3" fmla="*/ 16 h 17"/>
              <a:gd name="T4" fmla="*/ 20 w 21"/>
              <a:gd name="T5" fmla="*/ 7 h 17"/>
              <a:gd name="T6" fmla="*/ 1 w 21"/>
              <a:gd name="T7" fmla="*/ 0 h 17"/>
              <a:gd name="T8" fmla="*/ 0 w 21"/>
              <a:gd name="T9" fmla="*/ 9 h 17"/>
            </a:gdLst>
            <a:ahLst/>
            <a:cxnLst>
              <a:cxn ang="0">
                <a:pos x="T0" y="T1"/>
              </a:cxn>
              <a:cxn ang="0">
                <a:pos x="T2" y="T3"/>
              </a:cxn>
              <a:cxn ang="0">
                <a:pos x="T4" y="T5"/>
              </a:cxn>
              <a:cxn ang="0">
                <a:pos x="T6" y="T7"/>
              </a:cxn>
              <a:cxn ang="0">
                <a:pos x="T8" y="T9"/>
              </a:cxn>
            </a:cxnLst>
            <a:rect l="0" t="0" r="r" b="b"/>
            <a:pathLst>
              <a:path w="21" h="17">
                <a:moveTo>
                  <a:pt x="0" y="9"/>
                </a:moveTo>
                <a:lnTo>
                  <a:pt x="19" y="16"/>
                </a:lnTo>
                <a:lnTo>
                  <a:pt x="20" y="7"/>
                </a:lnTo>
                <a:lnTo>
                  <a:pt x="1" y="0"/>
                </a:lnTo>
                <a:lnTo>
                  <a:pt x="0" y="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0" name="Freeform 54"/>
          <p:cNvSpPr>
            <a:spLocks/>
          </p:cNvSpPr>
          <p:nvPr/>
        </p:nvSpPr>
        <p:spPr bwMode="auto">
          <a:xfrm>
            <a:off x="5127625" y="3253439"/>
            <a:ext cx="33338" cy="23812"/>
          </a:xfrm>
          <a:custGeom>
            <a:avLst/>
            <a:gdLst>
              <a:gd name="T0" fmla="*/ 0 w 21"/>
              <a:gd name="T1" fmla="*/ 9 h 15"/>
              <a:gd name="T2" fmla="*/ 19 w 21"/>
              <a:gd name="T3" fmla="*/ 14 h 15"/>
              <a:gd name="T4" fmla="*/ 20 w 21"/>
              <a:gd name="T5" fmla="*/ 5 h 15"/>
              <a:gd name="T6" fmla="*/ 1 w 21"/>
              <a:gd name="T7" fmla="*/ 0 h 15"/>
              <a:gd name="T8" fmla="*/ 0 w 21"/>
              <a:gd name="T9" fmla="*/ 9 h 15"/>
            </a:gdLst>
            <a:ahLst/>
            <a:cxnLst>
              <a:cxn ang="0">
                <a:pos x="T0" y="T1"/>
              </a:cxn>
              <a:cxn ang="0">
                <a:pos x="T2" y="T3"/>
              </a:cxn>
              <a:cxn ang="0">
                <a:pos x="T4" y="T5"/>
              </a:cxn>
              <a:cxn ang="0">
                <a:pos x="T6" y="T7"/>
              </a:cxn>
              <a:cxn ang="0">
                <a:pos x="T8" y="T9"/>
              </a:cxn>
            </a:cxnLst>
            <a:rect l="0" t="0" r="r" b="b"/>
            <a:pathLst>
              <a:path w="21" h="15">
                <a:moveTo>
                  <a:pt x="0" y="9"/>
                </a:moveTo>
                <a:lnTo>
                  <a:pt x="19" y="14"/>
                </a:lnTo>
                <a:lnTo>
                  <a:pt x="20" y="5"/>
                </a:lnTo>
                <a:lnTo>
                  <a:pt x="1" y="0"/>
                </a:lnTo>
                <a:lnTo>
                  <a:pt x="0" y="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1" name="Freeform 55"/>
          <p:cNvSpPr>
            <a:spLocks/>
          </p:cNvSpPr>
          <p:nvPr/>
        </p:nvSpPr>
        <p:spPr bwMode="auto">
          <a:xfrm>
            <a:off x="5172075" y="3277251"/>
            <a:ext cx="36513" cy="25400"/>
          </a:xfrm>
          <a:custGeom>
            <a:avLst/>
            <a:gdLst>
              <a:gd name="T0" fmla="*/ 0 w 23"/>
              <a:gd name="T1" fmla="*/ 10 h 16"/>
              <a:gd name="T2" fmla="*/ 21 w 23"/>
              <a:gd name="T3" fmla="*/ 15 h 16"/>
              <a:gd name="T4" fmla="*/ 22 w 23"/>
              <a:gd name="T5" fmla="*/ 5 h 16"/>
              <a:gd name="T6" fmla="*/ 1 w 23"/>
              <a:gd name="T7" fmla="*/ 0 h 16"/>
              <a:gd name="T8" fmla="*/ 0 w 23"/>
              <a:gd name="T9" fmla="*/ 10 h 16"/>
            </a:gdLst>
            <a:ahLst/>
            <a:cxnLst>
              <a:cxn ang="0">
                <a:pos x="T0" y="T1"/>
              </a:cxn>
              <a:cxn ang="0">
                <a:pos x="T2" y="T3"/>
              </a:cxn>
              <a:cxn ang="0">
                <a:pos x="T4" y="T5"/>
              </a:cxn>
              <a:cxn ang="0">
                <a:pos x="T6" y="T7"/>
              </a:cxn>
              <a:cxn ang="0">
                <a:pos x="T8" y="T9"/>
              </a:cxn>
            </a:cxnLst>
            <a:rect l="0" t="0" r="r" b="b"/>
            <a:pathLst>
              <a:path w="23" h="16">
                <a:moveTo>
                  <a:pt x="0" y="10"/>
                </a:moveTo>
                <a:lnTo>
                  <a:pt x="21" y="15"/>
                </a:lnTo>
                <a:lnTo>
                  <a:pt x="22" y="5"/>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2" name="Freeform 56"/>
          <p:cNvSpPr>
            <a:spLocks/>
          </p:cNvSpPr>
          <p:nvPr/>
        </p:nvSpPr>
        <p:spPr bwMode="auto">
          <a:xfrm>
            <a:off x="5216525" y="3301064"/>
            <a:ext cx="34925" cy="26987"/>
          </a:xfrm>
          <a:custGeom>
            <a:avLst/>
            <a:gdLst>
              <a:gd name="T0" fmla="*/ 0 w 22"/>
              <a:gd name="T1" fmla="*/ 10 h 17"/>
              <a:gd name="T2" fmla="*/ 20 w 22"/>
              <a:gd name="T3" fmla="*/ 16 h 17"/>
              <a:gd name="T4" fmla="*/ 21 w 22"/>
              <a:gd name="T5" fmla="*/ 6 h 17"/>
              <a:gd name="T6" fmla="*/ 1 w 22"/>
              <a:gd name="T7" fmla="*/ 0 h 17"/>
              <a:gd name="T8" fmla="*/ 0 w 22"/>
              <a:gd name="T9" fmla="*/ 10 h 17"/>
            </a:gdLst>
            <a:ahLst/>
            <a:cxnLst>
              <a:cxn ang="0">
                <a:pos x="T0" y="T1"/>
              </a:cxn>
              <a:cxn ang="0">
                <a:pos x="T2" y="T3"/>
              </a:cxn>
              <a:cxn ang="0">
                <a:pos x="T4" y="T5"/>
              </a:cxn>
              <a:cxn ang="0">
                <a:pos x="T6" y="T7"/>
              </a:cxn>
              <a:cxn ang="0">
                <a:pos x="T8" y="T9"/>
              </a:cxn>
            </a:cxnLst>
            <a:rect l="0" t="0" r="r" b="b"/>
            <a:pathLst>
              <a:path w="22" h="17">
                <a:moveTo>
                  <a:pt x="0" y="10"/>
                </a:moveTo>
                <a:lnTo>
                  <a:pt x="20" y="16"/>
                </a:lnTo>
                <a:lnTo>
                  <a:pt x="21" y="6"/>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3" name="Freeform 57"/>
          <p:cNvSpPr>
            <a:spLocks/>
          </p:cNvSpPr>
          <p:nvPr/>
        </p:nvSpPr>
        <p:spPr bwMode="auto">
          <a:xfrm>
            <a:off x="5264150" y="3328051"/>
            <a:ext cx="31750" cy="30163"/>
          </a:xfrm>
          <a:custGeom>
            <a:avLst/>
            <a:gdLst>
              <a:gd name="T0" fmla="*/ 0 w 20"/>
              <a:gd name="T1" fmla="*/ 10 h 19"/>
              <a:gd name="T2" fmla="*/ 18 w 20"/>
              <a:gd name="T3" fmla="*/ 18 h 19"/>
              <a:gd name="T4" fmla="*/ 19 w 20"/>
              <a:gd name="T5" fmla="*/ 8 h 19"/>
              <a:gd name="T6" fmla="*/ 1 w 20"/>
              <a:gd name="T7" fmla="*/ 0 h 19"/>
              <a:gd name="T8" fmla="*/ 0 w 20"/>
              <a:gd name="T9" fmla="*/ 10 h 19"/>
            </a:gdLst>
            <a:ahLst/>
            <a:cxnLst>
              <a:cxn ang="0">
                <a:pos x="T0" y="T1"/>
              </a:cxn>
              <a:cxn ang="0">
                <a:pos x="T2" y="T3"/>
              </a:cxn>
              <a:cxn ang="0">
                <a:pos x="T4" y="T5"/>
              </a:cxn>
              <a:cxn ang="0">
                <a:pos x="T6" y="T7"/>
              </a:cxn>
              <a:cxn ang="0">
                <a:pos x="T8" y="T9"/>
              </a:cxn>
            </a:cxnLst>
            <a:rect l="0" t="0" r="r" b="b"/>
            <a:pathLst>
              <a:path w="20" h="19">
                <a:moveTo>
                  <a:pt x="0" y="10"/>
                </a:moveTo>
                <a:lnTo>
                  <a:pt x="18" y="18"/>
                </a:lnTo>
                <a:lnTo>
                  <a:pt x="19" y="8"/>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4" name="Freeform 58"/>
          <p:cNvSpPr>
            <a:spLocks/>
          </p:cNvSpPr>
          <p:nvPr/>
        </p:nvSpPr>
        <p:spPr bwMode="auto">
          <a:xfrm>
            <a:off x="5307013" y="3355039"/>
            <a:ext cx="31750" cy="30162"/>
          </a:xfrm>
          <a:custGeom>
            <a:avLst/>
            <a:gdLst>
              <a:gd name="T0" fmla="*/ 0 w 20"/>
              <a:gd name="T1" fmla="*/ 10 h 19"/>
              <a:gd name="T2" fmla="*/ 18 w 20"/>
              <a:gd name="T3" fmla="*/ 18 h 19"/>
              <a:gd name="T4" fmla="*/ 19 w 20"/>
              <a:gd name="T5" fmla="*/ 8 h 19"/>
              <a:gd name="T6" fmla="*/ 1 w 20"/>
              <a:gd name="T7" fmla="*/ 0 h 19"/>
              <a:gd name="T8" fmla="*/ 0 w 20"/>
              <a:gd name="T9" fmla="*/ 10 h 19"/>
            </a:gdLst>
            <a:ahLst/>
            <a:cxnLst>
              <a:cxn ang="0">
                <a:pos x="T0" y="T1"/>
              </a:cxn>
              <a:cxn ang="0">
                <a:pos x="T2" y="T3"/>
              </a:cxn>
              <a:cxn ang="0">
                <a:pos x="T4" y="T5"/>
              </a:cxn>
              <a:cxn ang="0">
                <a:pos x="T6" y="T7"/>
              </a:cxn>
              <a:cxn ang="0">
                <a:pos x="T8" y="T9"/>
              </a:cxn>
            </a:cxnLst>
            <a:rect l="0" t="0" r="r" b="b"/>
            <a:pathLst>
              <a:path w="20" h="19">
                <a:moveTo>
                  <a:pt x="0" y="10"/>
                </a:moveTo>
                <a:lnTo>
                  <a:pt x="18" y="18"/>
                </a:lnTo>
                <a:lnTo>
                  <a:pt x="19" y="8"/>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5" name="Freeform 59"/>
          <p:cNvSpPr>
            <a:spLocks/>
          </p:cNvSpPr>
          <p:nvPr/>
        </p:nvSpPr>
        <p:spPr bwMode="auto">
          <a:xfrm>
            <a:off x="5349875" y="3383614"/>
            <a:ext cx="34925" cy="26987"/>
          </a:xfrm>
          <a:custGeom>
            <a:avLst/>
            <a:gdLst>
              <a:gd name="T0" fmla="*/ 0 w 22"/>
              <a:gd name="T1" fmla="*/ 10 h 17"/>
              <a:gd name="T2" fmla="*/ 20 w 22"/>
              <a:gd name="T3" fmla="*/ 16 h 17"/>
              <a:gd name="T4" fmla="*/ 21 w 22"/>
              <a:gd name="T5" fmla="*/ 6 h 17"/>
              <a:gd name="T6" fmla="*/ 1 w 22"/>
              <a:gd name="T7" fmla="*/ 0 h 17"/>
              <a:gd name="T8" fmla="*/ 0 w 22"/>
              <a:gd name="T9" fmla="*/ 10 h 17"/>
            </a:gdLst>
            <a:ahLst/>
            <a:cxnLst>
              <a:cxn ang="0">
                <a:pos x="T0" y="T1"/>
              </a:cxn>
              <a:cxn ang="0">
                <a:pos x="T2" y="T3"/>
              </a:cxn>
              <a:cxn ang="0">
                <a:pos x="T4" y="T5"/>
              </a:cxn>
              <a:cxn ang="0">
                <a:pos x="T6" y="T7"/>
              </a:cxn>
              <a:cxn ang="0">
                <a:pos x="T8" y="T9"/>
              </a:cxn>
            </a:cxnLst>
            <a:rect l="0" t="0" r="r" b="b"/>
            <a:pathLst>
              <a:path w="22" h="17">
                <a:moveTo>
                  <a:pt x="0" y="10"/>
                </a:moveTo>
                <a:lnTo>
                  <a:pt x="20" y="16"/>
                </a:lnTo>
                <a:lnTo>
                  <a:pt x="21" y="6"/>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6" name="Freeform 60"/>
          <p:cNvSpPr>
            <a:spLocks/>
          </p:cNvSpPr>
          <p:nvPr/>
        </p:nvSpPr>
        <p:spPr bwMode="auto">
          <a:xfrm>
            <a:off x="5397500" y="3412189"/>
            <a:ext cx="30163" cy="30162"/>
          </a:xfrm>
          <a:custGeom>
            <a:avLst/>
            <a:gdLst>
              <a:gd name="T0" fmla="*/ 0 w 19"/>
              <a:gd name="T1" fmla="*/ 10 h 19"/>
              <a:gd name="T2" fmla="*/ 17 w 19"/>
              <a:gd name="T3" fmla="*/ 18 h 19"/>
              <a:gd name="T4" fmla="*/ 18 w 19"/>
              <a:gd name="T5" fmla="*/ 9 h 19"/>
              <a:gd name="T6" fmla="*/ 1 w 19"/>
              <a:gd name="T7" fmla="*/ 0 h 19"/>
              <a:gd name="T8" fmla="*/ 0 w 19"/>
              <a:gd name="T9" fmla="*/ 10 h 19"/>
            </a:gdLst>
            <a:ahLst/>
            <a:cxnLst>
              <a:cxn ang="0">
                <a:pos x="T0" y="T1"/>
              </a:cxn>
              <a:cxn ang="0">
                <a:pos x="T2" y="T3"/>
              </a:cxn>
              <a:cxn ang="0">
                <a:pos x="T4" y="T5"/>
              </a:cxn>
              <a:cxn ang="0">
                <a:pos x="T6" y="T7"/>
              </a:cxn>
              <a:cxn ang="0">
                <a:pos x="T8" y="T9"/>
              </a:cxn>
            </a:cxnLst>
            <a:rect l="0" t="0" r="r" b="b"/>
            <a:pathLst>
              <a:path w="19" h="19">
                <a:moveTo>
                  <a:pt x="0" y="10"/>
                </a:moveTo>
                <a:lnTo>
                  <a:pt x="17" y="18"/>
                </a:lnTo>
                <a:lnTo>
                  <a:pt x="18" y="9"/>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7" name="Freeform 61"/>
          <p:cNvSpPr>
            <a:spLocks/>
          </p:cNvSpPr>
          <p:nvPr/>
        </p:nvSpPr>
        <p:spPr bwMode="auto">
          <a:xfrm>
            <a:off x="5440363" y="3442351"/>
            <a:ext cx="34925" cy="26988"/>
          </a:xfrm>
          <a:custGeom>
            <a:avLst/>
            <a:gdLst>
              <a:gd name="T0" fmla="*/ 0 w 22"/>
              <a:gd name="T1" fmla="*/ 9 h 17"/>
              <a:gd name="T2" fmla="*/ 20 w 22"/>
              <a:gd name="T3" fmla="*/ 16 h 17"/>
              <a:gd name="T4" fmla="*/ 21 w 22"/>
              <a:gd name="T5" fmla="*/ 6 h 17"/>
              <a:gd name="T6" fmla="*/ 1 w 22"/>
              <a:gd name="T7" fmla="*/ 0 h 17"/>
              <a:gd name="T8" fmla="*/ 0 w 22"/>
              <a:gd name="T9" fmla="*/ 9 h 17"/>
            </a:gdLst>
            <a:ahLst/>
            <a:cxnLst>
              <a:cxn ang="0">
                <a:pos x="T0" y="T1"/>
              </a:cxn>
              <a:cxn ang="0">
                <a:pos x="T2" y="T3"/>
              </a:cxn>
              <a:cxn ang="0">
                <a:pos x="T4" y="T5"/>
              </a:cxn>
              <a:cxn ang="0">
                <a:pos x="T6" y="T7"/>
              </a:cxn>
              <a:cxn ang="0">
                <a:pos x="T8" y="T9"/>
              </a:cxn>
            </a:cxnLst>
            <a:rect l="0" t="0" r="r" b="b"/>
            <a:pathLst>
              <a:path w="22" h="17">
                <a:moveTo>
                  <a:pt x="0" y="9"/>
                </a:moveTo>
                <a:lnTo>
                  <a:pt x="20" y="16"/>
                </a:lnTo>
                <a:lnTo>
                  <a:pt x="21" y="6"/>
                </a:lnTo>
                <a:lnTo>
                  <a:pt x="1" y="0"/>
                </a:lnTo>
                <a:lnTo>
                  <a:pt x="0" y="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8" name="Freeform 62"/>
          <p:cNvSpPr>
            <a:spLocks/>
          </p:cNvSpPr>
          <p:nvPr/>
        </p:nvSpPr>
        <p:spPr bwMode="auto">
          <a:xfrm>
            <a:off x="5487988" y="3472514"/>
            <a:ext cx="30162" cy="31750"/>
          </a:xfrm>
          <a:custGeom>
            <a:avLst/>
            <a:gdLst>
              <a:gd name="T0" fmla="*/ 0 w 19"/>
              <a:gd name="T1" fmla="*/ 10 h 20"/>
              <a:gd name="T2" fmla="*/ 17 w 19"/>
              <a:gd name="T3" fmla="*/ 19 h 20"/>
              <a:gd name="T4" fmla="*/ 18 w 19"/>
              <a:gd name="T5" fmla="*/ 9 h 20"/>
              <a:gd name="T6" fmla="*/ 1 w 19"/>
              <a:gd name="T7" fmla="*/ 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7" y="19"/>
                </a:lnTo>
                <a:lnTo>
                  <a:pt x="18" y="9"/>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79" name="Freeform 63"/>
          <p:cNvSpPr>
            <a:spLocks/>
          </p:cNvSpPr>
          <p:nvPr/>
        </p:nvSpPr>
        <p:spPr bwMode="auto">
          <a:xfrm>
            <a:off x="5530850" y="3504264"/>
            <a:ext cx="31750" cy="33337"/>
          </a:xfrm>
          <a:custGeom>
            <a:avLst/>
            <a:gdLst>
              <a:gd name="T0" fmla="*/ 0 w 20"/>
              <a:gd name="T1" fmla="*/ 11 h 21"/>
              <a:gd name="T2" fmla="*/ 18 w 20"/>
              <a:gd name="T3" fmla="*/ 20 h 21"/>
              <a:gd name="T4" fmla="*/ 19 w 20"/>
              <a:gd name="T5" fmla="*/ 9 h 21"/>
              <a:gd name="T6" fmla="*/ 1 w 20"/>
              <a:gd name="T7" fmla="*/ 0 h 21"/>
              <a:gd name="T8" fmla="*/ 0 w 20"/>
              <a:gd name="T9" fmla="*/ 11 h 21"/>
            </a:gdLst>
            <a:ahLst/>
            <a:cxnLst>
              <a:cxn ang="0">
                <a:pos x="T0" y="T1"/>
              </a:cxn>
              <a:cxn ang="0">
                <a:pos x="T2" y="T3"/>
              </a:cxn>
              <a:cxn ang="0">
                <a:pos x="T4" y="T5"/>
              </a:cxn>
              <a:cxn ang="0">
                <a:pos x="T6" y="T7"/>
              </a:cxn>
              <a:cxn ang="0">
                <a:pos x="T8" y="T9"/>
              </a:cxn>
            </a:cxnLst>
            <a:rect l="0" t="0" r="r" b="b"/>
            <a:pathLst>
              <a:path w="20" h="21">
                <a:moveTo>
                  <a:pt x="0" y="11"/>
                </a:moveTo>
                <a:lnTo>
                  <a:pt x="18" y="20"/>
                </a:lnTo>
                <a:lnTo>
                  <a:pt x="19" y="9"/>
                </a:lnTo>
                <a:lnTo>
                  <a:pt x="1" y="0"/>
                </a:lnTo>
                <a:lnTo>
                  <a:pt x="0" y="1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0" name="Freeform 64"/>
          <p:cNvSpPr>
            <a:spLocks/>
          </p:cNvSpPr>
          <p:nvPr/>
        </p:nvSpPr>
        <p:spPr bwMode="auto">
          <a:xfrm>
            <a:off x="5576888" y="3536014"/>
            <a:ext cx="31750" cy="30162"/>
          </a:xfrm>
          <a:custGeom>
            <a:avLst/>
            <a:gdLst>
              <a:gd name="T0" fmla="*/ 0 w 20"/>
              <a:gd name="T1" fmla="*/ 10 h 19"/>
              <a:gd name="T2" fmla="*/ 18 w 20"/>
              <a:gd name="T3" fmla="*/ 18 h 19"/>
              <a:gd name="T4" fmla="*/ 19 w 20"/>
              <a:gd name="T5" fmla="*/ 8 h 19"/>
              <a:gd name="T6" fmla="*/ 1 w 20"/>
              <a:gd name="T7" fmla="*/ 0 h 19"/>
              <a:gd name="T8" fmla="*/ 0 w 20"/>
              <a:gd name="T9" fmla="*/ 10 h 19"/>
            </a:gdLst>
            <a:ahLst/>
            <a:cxnLst>
              <a:cxn ang="0">
                <a:pos x="T0" y="T1"/>
              </a:cxn>
              <a:cxn ang="0">
                <a:pos x="T2" y="T3"/>
              </a:cxn>
              <a:cxn ang="0">
                <a:pos x="T4" y="T5"/>
              </a:cxn>
              <a:cxn ang="0">
                <a:pos x="T6" y="T7"/>
              </a:cxn>
              <a:cxn ang="0">
                <a:pos x="T8" y="T9"/>
              </a:cxn>
            </a:cxnLst>
            <a:rect l="0" t="0" r="r" b="b"/>
            <a:pathLst>
              <a:path w="20" h="19">
                <a:moveTo>
                  <a:pt x="0" y="10"/>
                </a:moveTo>
                <a:lnTo>
                  <a:pt x="18" y="18"/>
                </a:lnTo>
                <a:lnTo>
                  <a:pt x="19" y="8"/>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1" name="Freeform 65"/>
          <p:cNvSpPr>
            <a:spLocks/>
          </p:cNvSpPr>
          <p:nvPr/>
        </p:nvSpPr>
        <p:spPr bwMode="auto">
          <a:xfrm>
            <a:off x="5621338" y="3570939"/>
            <a:ext cx="30162" cy="34925"/>
          </a:xfrm>
          <a:custGeom>
            <a:avLst/>
            <a:gdLst>
              <a:gd name="T0" fmla="*/ 0 w 19"/>
              <a:gd name="T1" fmla="*/ 11 h 22"/>
              <a:gd name="T2" fmla="*/ 17 w 19"/>
              <a:gd name="T3" fmla="*/ 21 h 22"/>
              <a:gd name="T4" fmla="*/ 18 w 19"/>
              <a:gd name="T5" fmla="*/ 10 h 22"/>
              <a:gd name="T6" fmla="*/ 1 w 19"/>
              <a:gd name="T7" fmla="*/ 0 h 22"/>
              <a:gd name="T8" fmla="*/ 0 w 19"/>
              <a:gd name="T9" fmla="*/ 11 h 22"/>
            </a:gdLst>
            <a:ahLst/>
            <a:cxnLst>
              <a:cxn ang="0">
                <a:pos x="T0" y="T1"/>
              </a:cxn>
              <a:cxn ang="0">
                <a:pos x="T2" y="T3"/>
              </a:cxn>
              <a:cxn ang="0">
                <a:pos x="T4" y="T5"/>
              </a:cxn>
              <a:cxn ang="0">
                <a:pos x="T6" y="T7"/>
              </a:cxn>
              <a:cxn ang="0">
                <a:pos x="T8" y="T9"/>
              </a:cxn>
            </a:cxnLst>
            <a:rect l="0" t="0" r="r" b="b"/>
            <a:pathLst>
              <a:path w="19" h="22">
                <a:moveTo>
                  <a:pt x="0" y="11"/>
                </a:moveTo>
                <a:lnTo>
                  <a:pt x="17" y="21"/>
                </a:lnTo>
                <a:lnTo>
                  <a:pt x="18" y="10"/>
                </a:lnTo>
                <a:lnTo>
                  <a:pt x="1" y="0"/>
                </a:lnTo>
                <a:lnTo>
                  <a:pt x="0" y="1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2" name="Freeform 66"/>
          <p:cNvSpPr>
            <a:spLocks/>
          </p:cNvSpPr>
          <p:nvPr/>
        </p:nvSpPr>
        <p:spPr bwMode="auto">
          <a:xfrm>
            <a:off x="5664200" y="3605864"/>
            <a:ext cx="34925" cy="30162"/>
          </a:xfrm>
          <a:custGeom>
            <a:avLst/>
            <a:gdLst>
              <a:gd name="T0" fmla="*/ 0 w 22"/>
              <a:gd name="T1" fmla="*/ 10 h 19"/>
              <a:gd name="T2" fmla="*/ 20 w 22"/>
              <a:gd name="T3" fmla="*/ 18 h 19"/>
              <a:gd name="T4" fmla="*/ 21 w 22"/>
              <a:gd name="T5" fmla="*/ 8 h 19"/>
              <a:gd name="T6" fmla="*/ 1 w 22"/>
              <a:gd name="T7" fmla="*/ 0 h 19"/>
              <a:gd name="T8" fmla="*/ 0 w 22"/>
              <a:gd name="T9" fmla="*/ 10 h 19"/>
            </a:gdLst>
            <a:ahLst/>
            <a:cxnLst>
              <a:cxn ang="0">
                <a:pos x="T0" y="T1"/>
              </a:cxn>
              <a:cxn ang="0">
                <a:pos x="T2" y="T3"/>
              </a:cxn>
              <a:cxn ang="0">
                <a:pos x="T4" y="T5"/>
              </a:cxn>
              <a:cxn ang="0">
                <a:pos x="T6" y="T7"/>
              </a:cxn>
              <a:cxn ang="0">
                <a:pos x="T8" y="T9"/>
              </a:cxn>
            </a:cxnLst>
            <a:rect l="0" t="0" r="r" b="b"/>
            <a:pathLst>
              <a:path w="22" h="19">
                <a:moveTo>
                  <a:pt x="0" y="10"/>
                </a:moveTo>
                <a:lnTo>
                  <a:pt x="20" y="18"/>
                </a:lnTo>
                <a:lnTo>
                  <a:pt x="21" y="8"/>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3" name="Freeform 67"/>
          <p:cNvSpPr>
            <a:spLocks/>
          </p:cNvSpPr>
          <p:nvPr/>
        </p:nvSpPr>
        <p:spPr bwMode="auto">
          <a:xfrm>
            <a:off x="5710238" y="3642376"/>
            <a:ext cx="31750" cy="36513"/>
          </a:xfrm>
          <a:custGeom>
            <a:avLst/>
            <a:gdLst>
              <a:gd name="T0" fmla="*/ 0 w 20"/>
              <a:gd name="T1" fmla="*/ 11 h 23"/>
              <a:gd name="T2" fmla="*/ 18 w 20"/>
              <a:gd name="T3" fmla="*/ 22 h 23"/>
              <a:gd name="T4" fmla="*/ 19 w 20"/>
              <a:gd name="T5" fmla="*/ 11 h 23"/>
              <a:gd name="T6" fmla="*/ 1 w 20"/>
              <a:gd name="T7" fmla="*/ 0 h 23"/>
              <a:gd name="T8" fmla="*/ 0 w 20"/>
              <a:gd name="T9" fmla="*/ 11 h 23"/>
            </a:gdLst>
            <a:ahLst/>
            <a:cxnLst>
              <a:cxn ang="0">
                <a:pos x="T0" y="T1"/>
              </a:cxn>
              <a:cxn ang="0">
                <a:pos x="T2" y="T3"/>
              </a:cxn>
              <a:cxn ang="0">
                <a:pos x="T4" y="T5"/>
              </a:cxn>
              <a:cxn ang="0">
                <a:pos x="T6" y="T7"/>
              </a:cxn>
              <a:cxn ang="0">
                <a:pos x="T8" y="T9"/>
              </a:cxn>
            </a:cxnLst>
            <a:rect l="0" t="0" r="r" b="b"/>
            <a:pathLst>
              <a:path w="20" h="23">
                <a:moveTo>
                  <a:pt x="0" y="11"/>
                </a:moveTo>
                <a:lnTo>
                  <a:pt x="18" y="22"/>
                </a:lnTo>
                <a:lnTo>
                  <a:pt x="19" y="11"/>
                </a:lnTo>
                <a:lnTo>
                  <a:pt x="1" y="0"/>
                </a:lnTo>
                <a:lnTo>
                  <a:pt x="0" y="1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4" name="Freeform 68"/>
          <p:cNvSpPr>
            <a:spLocks/>
          </p:cNvSpPr>
          <p:nvPr/>
        </p:nvSpPr>
        <p:spPr bwMode="auto">
          <a:xfrm>
            <a:off x="5754688" y="3680476"/>
            <a:ext cx="33337" cy="30163"/>
          </a:xfrm>
          <a:custGeom>
            <a:avLst/>
            <a:gdLst>
              <a:gd name="T0" fmla="*/ 0 w 21"/>
              <a:gd name="T1" fmla="*/ 10 h 19"/>
              <a:gd name="T2" fmla="*/ 19 w 21"/>
              <a:gd name="T3" fmla="*/ 18 h 19"/>
              <a:gd name="T4" fmla="*/ 20 w 21"/>
              <a:gd name="T5" fmla="*/ 8 h 19"/>
              <a:gd name="T6" fmla="*/ 1 w 21"/>
              <a:gd name="T7" fmla="*/ 0 h 19"/>
              <a:gd name="T8" fmla="*/ 0 w 21"/>
              <a:gd name="T9" fmla="*/ 10 h 19"/>
            </a:gdLst>
            <a:ahLst/>
            <a:cxnLst>
              <a:cxn ang="0">
                <a:pos x="T0" y="T1"/>
              </a:cxn>
              <a:cxn ang="0">
                <a:pos x="T2" y="T3"/>
              </a:cxn>
              <a:cxn ang="0">
                <a:pos x="T4" y="T5"/>
              </a:cxn>
              <a:cxn ang="0">
                <a:pos x="T6" y="T7"/>
              </a:cxn>
              <a:cxn ang="0">
                <a:pos x="T8" y="T9"/>
              </a:cxn>
            </a:cxnLst>
            <a:rect l="0" t="0" r="r" b="b"/>
            <a:pathLst>
              <a:path w="21" h="19">
                <a:moveTo>
                  <a:pt x="0" y="10"/>
                </a:moveTo>
                <a:lnTo>
                  <a:pt x="19" y="18"/>
                </a:lnTo>
                <a:lnTo>
                  <a:pt x="20" y="8"/>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5" name="Freeform 69"/>
          <p:cNvSpPr>
            <a:spLocks/>
          </p:cNvSpPr>
          <p:nvPr/>
        </p:nvSpPr>
        <p:spPr bwMode="auto">
          <a:xfrm>
            <a:off x="5800725" y="3718576"/>
            <a:ext cx="31750" cy="36513"/>
          </a:xfrm>
          <a:custGeom>
            <a:avLst/>
            <a:gdLst>
              <a:gd name="T0" fmla="*/ 0 w 20"/>
              <a:gd name="T1" fmla="*/ 11 h 23"/>
              <a:gd name="T2" fmla="*/ 18 w 20"/>
              <a:gd name="T3" fmla="*/ 22 h 23"/>
              <a:gd name="T4" fmla="*/ 19 w 20"/>
              <a:gd name="T5" fmla="*/ 11 h 23"/>
              <a:gd name="T6" fmla="*/ 1 w 20"/>
              <a:gd name="T7" fmla="*/ 0 h 23"/>
              <a:gd name="T8" fmla="*/ 0 w 20"/>
              <a:gd name="T9" fmla="*/ 11 h 23"/>
            </a:gdLst>
            <a:ahLst/>
            <a:cxnLst>
              <a:cxn ang="0">
                <a:pos x="T0" y="T1"/>
              </a:cxn>
              <a:cxn ang="0">
                <a:pos x="T2" y="T3"/>
              </a:cxn>
              <a:cxn ang="0">
                <a:pos x="T4" y="T5"/>
              </a:cxn>
              <a:cxn ang="0">
                <a:pos x="T6" y="T7"/>
              </a:cxn>
              <a:cxn ang="0">
                <a:pos x="T8" y="T9"/>
              </a:cxn>
            </a:cxnLst>
            <a:rect l="0" t="0" r="r" b="b"/>
            <a:pathLst>
              <a:path w="20" h="23">
                <a:moveTo>
                  <a:pt x="0" y="11"/>
                </a:moveTo>
                <a:lnTo>
                  <a:pt x="18" y="22"/>
                </a:lnTo>
                <a:lnTo>
                  <a:pt x="19" y="11"/>
                </a:lnTo>
                <a:lnTo>
                  <a:pt x="1" y="0"/>
                </a:lnTo>
                <a:lnTo>
                  <a:pt x="0" y="1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6" name="Freeform 70"/>
          <p:cNvSpPr>
            <a:spLocks/>
          </p:cNvSpPr>
          <p:nvPr/>
        </p:nvSpPr>
        <p:spPr bwMode="auto">
          <a:xfrm>
            <a:off x="5845175" y="3756676"/>
            <a:ext cx="30163" cy="31750"/>
          </a:xfrm>
          <a:custGeom>
            <a:avLst/>
            <a:gdLst>
              <a:gd name="T0" fmla="*/ 0 w 19"/>
              <a:gd name="T1" fmla="*/ 10 h 20"/>
              <a:gd name="T2" fmla="*/ 17 w 19"/>
              <a:gd name="T3" fmla="*/ 19 h 20"/>
              <a:gd name="T4" fmla="*/ 18 w 19"/>
              <a:gd name="T5" fmla="*/ 9 h 20"/>
              <a:gd name="T6" fmla="*/ 1 w 19"/>
              <a:gd name="T7" fmla="*/ 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7" y="19"/>
                </a:lnTo>
                <a:lnTo>
                  <a:pt x="18" y="9"/>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7" name="Freeform 71"/>
          <p:cNvSpPr>
            <a:spLocks/>
          </p:cNvSpPr>
          <p:nvPr/>
        </p:nvSpPr>
        <p:spPr bwMode="auto">
          <a:xfrm>
            <a:off x="5889625" y="3796364"/>
            <a:ext cx="31750" cy="31750"/>
          </a:xfrm>
          <a:custGeom>
            <a:avLst/>
            <a:gdLst>
              <a:gd name="T0" fmla="*/ 0 w 20"/>
              <a:gd name="T1" fmla="*/ 10 h 20"/>
              <a:gd name="T2" fmla="*/ 18 w 20"/>
              <a:gd name="T3" fmla="*/ 19 h 20"/>
              <a:gd name="T4" fmla="*/ 19 w 20"/>
              <a:gd name="T5" fmla="*/ 9 h 20"/>
              <a:gd name="T6" fmla="*/ 1 w 20"/>
              <a:gd name="T7" fmla="*/ 0 h 20"/>
              <a:gd name="T8" fmla="*/ 0 w 20"/>
              <a:gd name="T9" fmla="*/ 10 h 20"/>
            </a:gdLst>
            <a:ahLst/>
            <a:cxnLst>
              <a:cxn ang="0">
                <a:pos x="T0" y="T1"/>
              </a:cxn>
              <a:cxn ang="0">
                <a:pos x="T2" y="T3"/>
              </a:cxn>
              <a:cxn ang="0">
                <a:pos x="T4" y="T5"/>
              </a:cxn>
              <a:cxn ang="0">
                <a:pos x="T6" y="T7"/>
              </a:cxn>
              <a:cxn ang="0">
                <a:pos x="T8" y="T9"/>
              </a:cxn>
            </a:cxnLst>
            <a:rect l="0" t="0" r="r" b="b"/>
            <a:pathLst>
              <a:path w="20" h="20">
                <a:moveTo>
                  <a:pt x="0" y="10"/>
                </a:moveTo>
                <a:lnTo>
                  <a:pt x="18" y="19"/>
                </a:lnTo>
                <a:lnTo>
                  <a:pt x="19" y="9"/>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8" name="Freeform 72"/>
          <p:cNvSpPr>
            <a:spLocks/>
          </p:cNvSpPr>
          <p:nvPr/>
        </p:nvSpPr>
        <p:spPr bwMode="auto">
          <a:xfrm>
            <a:off x="5935663" y="3839226"/>
            <a:ext cx="30162" cy="36513"/>
          </a:xfrm>
          <a:custGeom>
            <a:avLst/>
            <a:gdLst>
              <a:gd name="T0" fmla="*/ 0 w 19"/>
              <a:gd name="T1" fmla="*/ 11 h 23"/>
              <a:gd name="T2" fmla="*/ 17 w 19"/>
              <a:gd name="T3" fmla="*/ 22 h 23"/>
              <a:gd name="T4" fmla="*/ 18 w 19"/>
              <a:gd name="T5" fmla="*/ 12 h 23"/>
              <a:gd name="T6" fmla="*/ 0 w 19"/>
              <a:gd name="T7" fmla="*/ 0 h 23"/>
              <a:gd name="T8" fmla="*/ 0 w 19"/>
              <a:gd name="T9" fmla="*/ 11 h 23"/>
            </a:gdLst>
            <a:ahLst/>
            <a:cxnLst>
              <a:cxn ang="0">
                <a:pos x="T0" y="T1"/>
              </a:cxn>
              <a:cxn ang="0">
                <a:pos x="T2" y="T3"/>
              </a:cxn>
              <a:cxn ang="0">
                <a:pos x="T4" y="T5"/>
              </a:cxn>
              <a:cxn ang="0">
                <a:pos x="T6" y="T7"/>
              </a:cxn>
              <a:cxn ang="0">
                <a:pos x="T8" y="T9"/>
              </a:cxn>
            </a:cxnLst>
            <a:rect l="0" t="0" r="r" b="b"/>
            <a:pathLst>
              <a:path w="19" h="23">
                <a:moveTo>
                  <a:pt x="0" y="11"/>
                </a:moveTo>
                <a:lnTo>
                  <a:pt x="17" y="22"/>
                </a:lnTo>
                <a:lnTo>
                  <a:pt x="18" y="12"/>
                </a:lnTo>
                <a:lnTo>
                  <a:pt x="0" y="0"/>
                </a:lnTo>
                <a:lnTo>
                  <a:pt x="0" y="1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89" name="Freeform 73"/>
          <p:cNvSpPr>
            <a:spLocks/>
          </p:cNvSpPr>
          <p:nvPr/>
        </p:nvSpPr>
        <p:spPr bwMode="auto">
          <a:xfrm>
            <a:off x="5978525" y="3878914"/>
            <a:ext cx="30163" cy="31750"/>
          </a:xfrm>
          <a:custGeom>
            <a:avLst/>
            <a:gdLst>
              <a:gd name="T0" fmla="*/ 0 w 19"/>
              <a:gd name="T1" fmla="*/ 10 h 20"/>
              <a:gd name="T2" fmla="*/ 17 w 19"/>
              <a:gd name="T3" fmla="*/ 19 h 20"/>
              <a:gd name="T4" fmla="*/ 18 w 19"/>
              <a:gd name="T5" fmla="*/ 9 h 20"/>
              <a:gd name="T6" fmla="*/ 1 w 19"/>
              <a:gd name="T7" fmla="*/ 0 h 20"/>
              <a:gd name="T8" fmla="*/ 0 w 19"/>
              <a:gd name="T9" fmla="*/ 10 h 20"/>
            </a:gdLst>
            <a:ahLst/>
            <a:cxnLst>
              <a:cxn ang="0">
                <a:pos x="T0" y="T1"/>
              </a:cxn>
              <a:cxn ang="0">
                <a:pos x="T2" y="T3"/>
              </a:cxn>
              <a:cxn ang="0">
                <a:pos x="T4" y="T5"/>
              </a:cxn>
              <a:cxn ang="0">
                <a:pos x="T6" y="T7"/>
              </a:cxn>
              <a:cxn ang="0">
                <a:pos x="T8" y="T9"/>
              </a:cxn>
            </a:cxnLst>
            <a:rect l="0" t="0" r="r" b="b"/>
            <a:pathLst>
              <a:path w="19" h="20">
                <a:moveTo>
                  <a:pt x="0" y="10"/>
                </a:moveTo>
                <a:lnTo>
                  <a:pt x="17" y="19"/>
                </a:lnTo>
                <a:lnTo>
                  <a:pt x="18" y="9"/>
                </a:lnTo>
                <a:lnTo>
                  <a:pt x="1" y="0"/>
                </a:lnTo>
                <a:lnTo>
                  <a:pt x="0" y="1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0" name="Freeform 74"/>
          <p:cNvSpPr>
            <a:spLocks/>
          </p:cNvSpPr>
          <p:nvPr/>
        </p:nvSpPr>
        <p:spPr bwMode="auto">
          <a:xfrm>
            <a:off x="6026150" y="3920189"/>
            <a:ext cx="39688" cy="28575"/>
          </a:xfrm>
          <a:custGeom>
            <a:avLst/>
            <a:gdLst>
              <a:gd name="T0" fmla="*/ 0 w 25"/>
              <a:gd name="T1" fmla="*/ 0 h 18"/>
              <a:gd name="T2" fmla="*/ 12 w 25"/>
              <a:gd name="T3" fmla="*/ 16 h 18"/>
              <a:gd name="T4" fmla="*/ 24 w 25"/>
              <a:gd name="T5" fmla="*/ 17 h 18"/>
              <a:gd name="T6" fmla="*/ 12 w 25"/>
              <a:gd name="T7" fmla="*/ 1 h 18"/>
              <a:gd name="T8" fmla="*/ 0 w 25"/>
              <a:gd name="T9" fmla="*/ 0 h 18"/>
            </a:gdLst>
            <a:ahLst/>
            <a:cxnLst>
              <a:cxn ang="0">
                <a:pos x="T0" y="T1"/>
              </a:cxn>
              <a:cxn ang="0">
                <a:pos x="T2" y="T3"/>
              </a:cxn>
              <a:cxn ang="0">
                <a:pos x="T4" y="T5"/>
              </a:cxn>
              <a:cxn ang="0">
                <a:pos x="T6" y="T7"/>
              </a:cxn>
              <a:cxn ang="0">
                <a:pos x="T8" y="T9"/>
              </a:cxn>
            </a:cxnLst>
            <a:rect l="0" t="0" r="r" b="b"/>
            <a:pathLst>
              <a:path w="25" h="18">
                <a:moveTo>
                  <a:pt x="0" y="0"/>
                </a:moveTo>
                <a:lnTo>
                  <a:pt x="12" y="16"/>
                </a:lnTo>
                <a:lnTo>
                  <a:pt x="24" y="17"/>
                </a:lnTo>
                <a:lnTo>
                  <a:pt x="12"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1" name="Freeform 75"/>
          <p:cNvSpPr>
            <a:spLocks/>
          </p:cNvSpPr>
          <p:nvPr/>
        </p:nvSpPr>
        <p:spPr bwMode="auto">
          <a:xfrm>
            <a:off x="6072188" y="3964639"/>
            <a:ext cx="36512" cy="28575"/>
          </a:xfrm>
          <a:custGeom>
            <a:avLst/>
            <a:gdLst>
              <a:gd name="T0" fmla="*/ 0 w 23"/>
              <a:gd name="T1" fmla="*/ 0 h 18"/>
              <a:gd name="T2" fmla="*/ 11 w 23"/>
              <a:gd name="T3" fmla="*/ 16 h 18"/>
              <a:gd name="T4" fmla="*/ 22 w 23"/>
              <a:gd name="T5" fmla="*/ 17 h 18"/>
              <a:gd name="T6" fmla="*/ 11 w 23"/>
              <a:gd name="T7" fmla="*/ 1 h 18"/>
              <a:gd name="T8" fmla="*/ 0 w 23"/>
              <a:gd name="T9" fmla="*/ 0 h 18"/>
            </a:gdLst>
            <a:ahLst/>
            <a:cxnLst>
              <a:cxn ang="0">
                <a:pos x="T0" y="T1"/>
              </a:cxn>
              <a:cxn ang="0">
                <a:pos x="T2" y="T3"/>
              </a:cxn>
              <a:cxn ang="0">
                <a:pos x="T4" y="T5"/>
              </a:cxn>
              <a:cxn ang="0">
                <a:pos x="T6" y="T7"/>
              </a:cxn>
              <a:cxn ang="0">
                <a:pos x="T8" y="T9"/>
              </a:cxn>
            </a:cxnLst>
            <a:rect l="0" t="0" r="r" b="b"/>
            <a:pathLst>
              <a:path w="23" h="18">
                <a:moveTo>
                  <a:pt x="0" y="0"/>
                </a:moveTo>
                <a:lnTo>
                  <a:pt x="11" y="16"/>
                </a:lnTo>
                <a:lnTo>
                  <a:pt x="22" y="17"/>
                </a:lnTo>
                <a:lnTo>
                  <a:pt x="11"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2" name="Freeform 76"/>
          <p:cNvSpPr>
            <a:spLocks/>
          </p:cNvSpPr>
          <p:nvPr/>
        </p:nvSpPr>
        <p:spPr bwMode="auto">
          <a:xfrm>
            <a:off x="5353050" y="4171014"/>
            <a:ext cx="38100" cy="23812"/>
          </a:xfrm>
          <a:custGeom>
            <a:avLst/>
            <a:gdLst>
              <a:gd name="T0" fmla="*/ 0 w 24"/>
              <a:gd name="T1" fmla="*/ 4 h 15"/>
              <a:gd name="T2" fmla="*/ 22 w 24"/>
              <a:gd name="T3" fmla="*/ 0 h 15"/>
              <a:gd name="T4" fmla="*/ 23 w 24"/>
              <a:gd name="T5" fmla="*/ 10 h 15"/>
              <a:gd name="T6" fmla="*/ 1 w 24"/>
              <a:gd name="T7" fmla="*/ 14 h 15"/>
              <a:gd name="T8" fmla="*/ 0 w 24"/>
              <a:gd name="T9" fmla="*/ 4 h 15"/>
            </a:gdLst>
            <a:ahLst/>
            <a:cxnLst>
              <a:cxn ang="0">
                <a:pos x="T0" y="T1"/>
              </a:cxn>
              <a:cxn ang="0">
                <a:pos x="T2" y="T3"/>
              </a:cxn>
              <a:cxn ang="0">
                <a:pos x="T4" y="T5"/>
              </a:cxn>
              <a:cxn ang="0">
                <a:pos x="T6" y="T7"/>
              </a:cxn>
              <a:cxn ang="0">
                <a:pos x="T8" y="T9"/>
              </a:cxn>
            </a:cxnLst>
            <a:rect l="0" t="0" r="r" b="b"/>
            <a:pathLst>
              <a:path w="24" h="15">
                <a:moveTo>
                  <a:pt x="0" y="4"/>
                </a:moveTo>
                <a:lnTo>
                  <a:pt x="22" y="0"/>
                </a:lnTo>
                <a:lnTo>
                  <a:pt x="23" y="10"/>
                </a:lnTo>
                <a:lnTo>
                  <a:pt x="1" y="14"/>
                </a:lnTo>
                <a:lnTo>
                  <a:pt x="0" y="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3" name="Freeform 77"/>
          <p:cNvSpPr>
            <a:spLocks/>
          </p:cNvSpPr>
          <p:nvPr/>
        </p:nvSpPr>
        <p:spPr bwMode="auto">
          <a:xfrm>
            <a:off x="5397500" y="4153551"/>
            <a:ext cx="38100" cy="23813"/>
          </a:xfrm>
          <a:custGeom>
            <a:avLst/>
            <a:gdLst>
              <a:gd name="T0" fmla="*/ 0 w 24"/>
              <a:gd name="T1" fmla="*/ 4 h 15"/>
              <a:gd name="T2" fmla="*/ 22 w 24"/>
              <a:gd name="T3" fmla="*/ 0 h 15"/>
              <a:gd name="T4" fmla="*/ 23 w 24"/>
              <a:gd name="T5" fmla="*/ 10 h 15"/>
              <a:gd name="T6" fmla="*/ 1 w 24"/>
              <a:gd name="T7" fmla="*/ 14 h 15"/>
              <a:gd name="T8" fmla="*/ 0 w 24"/>
              <a:gd name="T9" fmla="*/ 4 h 15"/>
            </a:gdLst>
            <a:ahLst/>
            <a:cxnLst>
              <a:cxn ang="0">
                <a:pos x="T0" y="T1"/>
              </a:cxn>
              <a:cxn ang="0">
                <a:pos x="T2" y="T3"/>
              </a:cxn>
              <a:cxn ang="0">
                <a:pos x="T4" y="T5"/>
              </a:cxn>
              <a:cxn ang="0">
                <a:pos x="T6" y="T7"/>
              </a:cxn>
              <a:cxn ang="0">
                <a:pos x="T8" y="T9"/>
              </a:cxn>
            </a:cxnLst>
            <a:rect l="0" t="0" r="r" b="b"/>
            <a:pathLst>
              <a:path w="24" h="15">
                <a:moveTo>
                  <a:pt x="0" y="4"/>
                </a:moveTo>
                <a:lnTo>
                  <a:pt x="22" y="0"/>
                </a:lnTo>
                <a:lnTo>
                  <a:pt x="23" y="10"/>
                </a:lnTo>
                <a:lnTo>
                  <a:pt x="1" y="14"/>
                </a:lnTo>
                <a:lnTo>
                  <a:pt x="0" y="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4" name="Freeform 78"/>
          <p:cNvSpPr>
            <a:spLocks/>
          </p:cNvSpPr>
          <p:nvPr/>
        </p:nvSpPr>
        <p:spPr bwMode="auto">
          <a:xfrm>
            <a:off x="5443538" y="4137676"/>
            <a:ext cx="34925" cy="22225"/>
          </a:xfrm>
          <a:custGeom>
            <a:avLst/>
            <a:gdLst>
              <a:gd name="T0" fmla="*/ 0 w 22"/>
              <a:gd name="T1" fmla="*/ 4 h 14"/>
              <a:gd name="T2" fmla="*/ 20 w 22"/>
              <a:gd name="T3" fmla="*/ 0 h 14"/>
              <a:gd name="T4" fmla="*/ 21 w 22"/>
              <a:gd name="T5" fmla="*/ 9 h 14"/>
              <a:gd name="T6" fmla="*/ 0 w 22"/>
              <a:gd name="T7" fmla="*/ 13 h 14"/>
              <a:gd name="T8" fmla="*/ 0 w 22"/>
              <a:gd name="T9" fmla="*/ 4 h 14"/>
            </a:gdLst>
            <a:ahLst/>
            <a:cxnLst>
              <a:cxn ang="0">
                <a:pos x="T0" y="T1"/>
              </a:cxn>
              <a:cxn ang="0">
                <a:pos x="T2" y="T3"/>
              </a:cxn>
              <a:cxn ang="0">
                <a:pos x="T4" y="T5"/>
              </a:cxn>
              <a:cxn ang="0">
                <a:pos x="T6" y="T7"/>
              </a:cxn>
              <a:cxn ang="0">
                <a:pos x="T8" y="T9"/>
              </a:cxn>
            </a:cxnLst>
            <a:rect l="0" t="0" r="r" b="b"/>
            <a:pathLst>
              <a:path w="22" h="14">
                <a:moveTo>
                  <a:pt x="0" y="4"/>
                </a:moveTo>
                <a:lnTo>
                  <a:pt x="20" y="0"/>
                </a:lnTo>
                <a:lnTo>
                  <a:pt x="21" y="9"/>
                </a:lnTo>
                <a:lnTo>
                  <a:pt x="0" y="13"/>
                </a:lnTo>
                <a:lnTo>
                  <a:pt x="0" y="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5" name="Freeform 79"/>
          <p:cNvSpPr>
            <a:spLocks/>
          </p:cNvSpPr>
          <p:nvPr/>
        </p:nvSpPr>
        <p:spPr bwMode="auto">
          <a:xfrm>
            <a:off x="5486400" y="4126564"/>
            <a:ext cx="38100" cy="20637"/>
          </a:xfrm>
          <a:custGeom>
            <a:avLst/>
            <a:gdLst>
              <a:gd name="T0" fmla="*/ 0 w 24"/>
              <a:gd name="T1" fmla="*/ 2 h 13"/>
              <a:gd name="T2" fmla="*/ 22 w 24"/>
              <a:gd name="T3" fmla="*/ 0 h 13"/>
              <a:gd name="T4" fmla="*/ 23 w 24"/>
              <a:gd name="T5" fmla="*/ 10 h 13"/>
              <a:gd name="T6" fmla="*/ 1 w 24"/>
              <a:gd name="T7" fmla="*/ 12 h 13"/>
              <a:gd name="T8" fmla="*/ 0 w 24"/>
              <a:gd name="T9" fmla="*/ 2 h 13"/>
            </a:gdLst>
            <a:ahLst/>
            <a:cxnLst>
              <a:cxn ang="0">
                <a:pos x="T0" y="T1"/>
              </a:cxn>
              <a:cxn ang="0">
                <a:pos x="T2" y="T3"/>
              </a:cxn>
              <a:cxn ang="0">
                <a:pos x="T4" y="T5"/>
              </a:cxn>
              <a:cxn ang="0">
                <a:pos x="T6" y="T7"/>
              </a:cxn>
              <a:cxn ang="0">
                <a:pos x="T8" y="T9"/>
              </a:cxn>
            </a:cxnLst>
            <a:rect l="0" t="0" r="r" b="b"/>
            <a:pathLst>
              <a:path w="24" h="13">
                <a:moveTo>
                  <a:pt x="0" y="2"/>
                </a:moveTo>
                <a:lnTo>
                  <a:pt x="22" y="0"/>
                </a:lnTo>
                <a:lnTo>
                  <a:pt x="23" y="10"/>
                </a:lnTo>
                <a:lnTo>
                  <a:pt x="1" y="12"/>
                </a:lnTo>
                <a:lnTo>
                  <a:pt x="0"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6" name="Freeform 80"/>
          <p:cNvSpPr>
            <a:spLocks/>
          </p:cNvSpPr>
          <p:nvPr/>
        </p:nvSpPr>
        <p:spPr bwMode="auto">
          <a:xfrm>
            <a:off x="5532438" y="4123389"/>
            <a:ext cx="36512" cy="15875"/>
          </a:xfrm>
          <a:custGeom>
            <a:avLst/>
            <a:gdLst>
              <a:gd name="T0" fmla="*/ 0 w 23"/>
              <a:gd name="T1" fmla="*/ 1 h 10"/>
              <a:gd name="T2" fmla="*/ 21 w 23"/>
              <a:gd name="T3" fmla="*/ 0 h 10"/>
              <a:gd name="T4" fmla="*/ 22 w 23"/>
              <a:gd name="T5" fmla="*/ 8 h 10"/>
              <a:gd name="T6" fmla="*/ 1 w 23"/>
              <a:gd name="T7" fmla="*/ 9 h 10"/>
              <a:gd name="T8" fmla="*/ 0 w 23"/>
              <a:gd name="T9" fmla="*/ 1 h 10"/>
            </a:gdLst>
            <a:ahLst/>
            <a:cxnLst>
              <a:cxn ang="0">
                <a:pos x="T0" y="T1"/>
              </a:cxn>
              <a:cxn ang="0">
                <a:pos x="T2" y="T3"/>
              </a:cxn>
              <a:cxn ang="0">
                <a:pos x="T4" y="T5"/>
              </a:cxn>
              <a:cxn ang="0">
                <a:pos x="T6" y="T7"/>
              </a:cxn>
              <a:cxn ang="0">
                <a:pos x="T8" y="T9"/>
              </a:cxn>
            </a:cxnLst>
            <a:rect l="0" t="0" r="r" b="b"/>
            <a:pathLst>
              <a:path w="23" h="10">
                <a:moveTo>
                  <a:pt x="0" y="1"/>
                </a:moveTo>
                <a:lnTo>
                  <a:pt x="21" y="0"/>
                </a:lnTo>
                <a:lnTo>
                  <a:pt x="22" y="8"/>
                </a:lnTo>
                <a:lnTo>
                  <a:pt x="1" y="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7" name="Freeform 81"/>
          <p:cNvSpPr>
            <a:spLocks/>
          </p:cNvSpPr>
          <p:nvPr/>
        </p:nvSpPr>
        <p:spPr bwMode="auto">
          <a:xfrm>
            <a:off x="5576888" y="4124976"/>
            <a:ext cx="34925" cy="15875"/>
          </a:xfrm>
          <a:custGeom>
            <a:avLst/>
            <a:gdLst>
              <a:gd name="T0" fmla="*/ 0 w 22"/>
              <a:gd name="T1" fmla="*/ 8 h 10"/>
              <a:gd name="T2" fmla="*/ 20 w 22"/>
              <a:gd name="T3" fmla="*/ 9 h 10"/>
              <a:gd name="T4" fmla="*/ 21 w 22"/>
              <a:gd name="T5" fmla="*/ 1 h 10"/>
              <a:gd name="T6" fmla="*/ 1 w 22"/>
              <a:gd name="T7" fmla="*/ 0 h 10"/>
              <a:gd name="T8" fmla="*/ 0 w 22"/>
              <a:gd name="T9" fmla="*/ 8 h 10"/>
            </a:gdLst>
            <a:ahLst/>
            <a:cxnLst>
              <a:cxn ang="0">
                <a:pos x="T0" y="T1"/>
              </a:cxn>
              <a:cxn ang="0">
                <a:pos x="T2" y="T3"/>
              </a:cxn>
              <a:cxn ang="0">
                <a:pos x="T4" y="T5"/>
              </a:cxn>
              <a:cxn ang="0">
                <a:pos x="T6" y="T7"/>
              </a:cxn>
              <a:cxn ang="0">
                <a:pos x="T8" y="T9"/>
              </a:cxn>
            </a:cxnLst>
            <a:rect l="0" t="0" r="r" b="b"/>
            <a:pathLst>
              <a:path w="22" h="10">
                <a:moveTo>
                  <a:pt x="0" y="8"/>
                </a:moveTo>
                <a:lnTo>
                  <a:pt x="20" y="9"/>
                </a:lnTo>
                <a:lnTo>
                  <a:pt x="21" y="1"/>
                </a:lnTo>
                <a:lnTo>
                  <a:pt x="1" y="0"/>
                </a:lnTo>
                <a:lnTo>
                  <a:pt x="0" y="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8" name="Freeform 82"/>
          <p:cNvSpPr>
            <a:spLocks/>
          </p:cNvSpPr>
          <p:nvPr/>
        </p:nvSpPr>
        <p:spPr bwMode="auto">
          <a:xfrm>
            <a:off x="4635500" y="2904189"/>
            <a:ext cx="30163" cy="33337"/>
          </a:xfrm>
          <a:custGeom>
            <a:avLst/>
            <a:gdLst>
              <a:gd name="T0" fmla="*/ 0 w 19"/>
              <a:gd name="T1" fmla="*/ 0 h 21"/>
              <a:gd name="T2" fmla="*/ 9 w 19"/>
              <a:gd name="T3" fmla="*/ 19 h 21"/>
              <a:gd name="T4" fmla="*/ 18 w 19"/>
              <a:gd name="T5" fmla="*/ 20 h 21"/>
              <a:gd name="T6" fmla="*/ 9 w 19"/>
              <a:gd name="T7" fmla="*/ 1 h 21"/>
              <a:gd name="T8" fmla="*/ 0 w 19"/>
              <a:gd name="T9" fmla="*/ 0 h 21"/>
            </a:gdLst>
            <a:ahLst/>
            <a:cxnLst>
              <a:cxn ang="0">
                <a:pos x="T0" y="T1"/>
              </a:cxn>
              <a:cxn ang="0">
                <a:pos x="T2" y="T3"/>
              </a:cxn>
              <a:cxn ang="0">
                <a:pos x="T4" y="T5"/>
              </a:cxn>
              <a:cxn ang="0">
                <a:pos x="T6" y="T7"/>
              </a:cxn>
              <a:cxn ang="0">
                <a:pos x="T8" y="T9"/>
              </a:cxn>
            </a:cxnLst>
            <a:rect l="0" t="0" r="r" b="b"/>
            <a:pathLst>
              <a:path w="19" h="21">
                <a:moveTo>
                  <a:pt x="0" y="0"/>
                </a:moveTo>
                <a:lnTo>
                  <a:pt x="9" y="19"/>
                </a:lnTo>
                <a:lnTo>
                  <a:pt x="18" y="20"/>
                </a:lnTo>
                <a:lnTo>
                  <a:pt x="9"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99" name="Freeform 83"/>
          <p:cNvSpPr>
            <a:spLocks/>
          </p:cNvSpPr>
          <p:nvPr/>
        </p:nvSpPr>
        <p:spPr bwMode="auto">
          <a:xfrm>
            <a:off x="4681538" y="2958164"/>
            <a:ext cx="28575" cy="33337"/>
          </a:xfrm>
          <a:custGeom>
            <a:avLst/>
            <a:gdLst>
              <a:gd name="T0" fmla="*/ 0 w 18"/>
              <a:gd name="T1" fmla="*/ 0 h 21"/>
              <a:gd name="T2" fmla="*/ 8 w 18"/>
              <a:gd name="T3" fmla="*/ 19 h 21"/>
              <a:gd name="T4" fmla="*/ 17 w 18"/>
              <a:gd name="T5" fmla="*/ 20 h 21"/>
              <a:gd name="T6" fmla="*/ 9 w 18"/>
              <a:gd name="T7" fmla="*/ 1 h 21"/>
              <a:gd name="T8" fmla="*/ 0 w 18"/>
              <a:gd name="T9" fmla="*/ 0 h 21"/>
            </a:gdLst>
            <a:ahLst/>
            <a:cxnLst>
              <a:cxn ang="0">
                <a:pos x="T0" y="T1"/>
              </a:cxn>
              <a:cxn ang="0">
                <a:pos x="T2" y="T3"/>
              </a:cxn>
              <a:cxn ang="0">
                <a:pos x="T4" y="T5"/>
              </a:cxn>
              <a:cxn ang="0">
                <a:pos x="T6" y="T7"/>
              </a:cxn>
              <a:cxn ang="0">
                <a:pos x="T8" y="T9"/>
              </a:cxn>
            </a:cxnLst>
            <a:rect l="0" t="0" r="r" b="b"/>
            <a:pathLst>
              <a:path w="18" h="21">
                <a:moveTo>
                  <a:pt x="0" y="0"/>
                </a:moveTo>
                <a:lnTo>
                  <a:pt x="8" y="19"/>
                </a:lnTo>
                <a:lnTo>
                  <a:pt x="17" y="20"/>
                </a:lnTo>
                <a:lnTo>
                  <a:pt x="9"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0" name="Freeform 84"/>
          <p:cNvSpPr>
            <a:spLocks/>
          </p:cNvSpPr>
          <p:nvPr/>
        </p:nvSpPr>
        <p:spPr bwMode="auto">
          <a:xfrm>
            <a:off x="4725988" y="3015314"/>
            <a:ext cx="33337" cy="30162"/>
          </a:xfrm>
          <a:custGeom>
            <a:avLst/>
            <a:gdLst>
              <a:gd name="T0" fmla="*/ 0 w 21"/>
              <a:gd name="T1" fmla="*/ 0 h 19"/>
              <a:gd name="T2" fmla="*/ 9 w 21"/>
              <a:gd name="T3" fmla="*/ 17 h 19"/>
              <a:gd name="T4" fmla="*/ 20 w 21"/>
              <a:gd name="T5" fmla="*/ 18 h 19"/>
              <a:gd name="T6" fmla="*/ 10 w 21"/>
              <a:gd name="T7" fmla="*/ 1 h 19"/>
              <a:gd name="T8" fmla="*/ 0 w 21"/>
              <a:gd name="T9" fmla="*/ 0 h 19"/>
            </a:gdLst>
            <a:ahLst/>
            <a:cxnLst>
              <a:cxn ang="0">
                <a:pos x="T0" y="T1"/>
              </a:cxn>
              <a:cxn ang="0">
                <a:pos x="T2" y="T3"/>
              </a:cxn>
              <a:cxn ang="0">
                <a:pos x="T4" y="T5"/>
              </a:cxn>
              <a:cxn ang="0">
                <a:pos x="T6" y="T7"/>
              </a:cxn>
              <a:cxn ang="0">
                <a:pos x="T8" y="T9"/>
              </a:cxn>
            </a:cxnLst>
            <a:rect l="0" t="0" r="r" b="b"/>
            <a:pathLst>
              <a:path w="21" h="19">
                <a:moveTo>
                  <a:pt x="0" y="0"/>
                </a:moveTo>
                <a:lnTo>
                  <a:pt x="9" y="17"/>
                </a:lnTo>
                <a:lnTo>
                  <a:pt x="20" y="18"/>
                </a:lnTo>
                <a:lnTo>
                  <a:pt x="10"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1" name="Freeform 85"/>
          <p:cNvSpPr>
            <a:spLocks/>
          </p:cNvSpPr>
          <p:nvPr/>
        </p:nvSpPr>
        <p:spPr bwMode="auto">
          <a:xfrm>
            <a:off x="4768850" y="3074051"/>
            <a:ext cx="34925" cy="31750"/>
          </a:xfrm>
          <a:custGeom>
            <a:avLst/>
            <a:gdLst>
              <a:gd name="T0" fmla="*/ 0 w 22"/>
              <a:gd name="T1" fmla="*/ 0 h 20"/>
              <a:gd name="T2" fmla="*/ 10 w 22"/>
              <a:gd name="T3" fmla="*/ 18 h 20"/>
              <a:gd name="T4" fmla="*/ 21 w 22"/>
              <a:gd name="T5" fmla="*/ 19 h 20"/>
              <a:gd name="T6" fmla="*/ 11 w 22"/>
              <a:gd name="T7" fmla="*/ 1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10" y="18"/>
                </a:lnTo>
                <a:lnTo>
                  <a:pt x="21" y="19"/>
                </a:lnTo>
                <a:lnTo>
                  <a:pt x="11"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2" name="Freeform 86"/>
          <p:cNvSpPr>
            <a:spLocks/>
          </p:cNvSpPr>
          <p:nvPr/>
        </p:nvSpPr>
        <p:spPr bwMode="auto">
          <a:xfrm>
            <a:off x="4814888" y="3135964"/>
            <a:ext cx="28575" cy="33337"/>
          </a:xfrm>
          <a:custGeom>
            <a:avLst/>
            <a:gdLst>
              <a:gd name="T0" fmla="*/ 0 w 18"/>
              <a:gd name="T1" fmla="*/ 0 h 21"/>
              <a:gd name="T2" fmla="*/ 8 w 18"/>
              <a:gd name="T3" fmla="*/ 19 h 21"/>
              <a:gd name="T4" fmla="*/ 17 w 18"/>
              <a:gd name="T5" fmla="*/ 20 h 21"/>
              <a:gd name="T6" fmla="*/ 9 w 18"/>
              <a:gd name="T7" fmla="*/ 1 h 21"/>
              <a:gd name="T8" fmla="*/ 0 w 18"/>
              <a:gd name="T9" fmla="*/ 0 h 21"/>
            </a:gdLst>
            <a:ahLst/>
            <a:cxnLst>
              <a:cxn ang="0">
                <a:pos x="T0" y="T1"/>
              </a:cxn>
              <a:cxn ang="0">
                <a:pos x="T2" y="T3"/>
              </a:cxn>
              <a:cxn ang="0">
                <a:pos x="T4" y="T5"/>
              </a:cxn>
              <a:cxn ang="0">
                <a:pos x="T6" y="T7"/>
              </a:cxn>
              <a:cxn ang="0">
                <a:pos x="T8" y="T9"/>
              </a:cxn>
            </a:cxnLst>
            <a:rect l="0" t="0" r="r" b="b"/>
            <a:pathLst>
              <a:path w="18" h="21">
                <a:moveTo>
                  <a:pt x="0" y="0"/>
                </a:moveTo>
                <a:lnTo>
                  <a:pt x="8" y="19"/>
                </a:lnTo>
                <a:lnTo>
                  <a:pt x="17" y="20"/>
                </a:lnTo>
                <a:lnTo>
                  <a:pt x="9"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3" name="Freeform 87"/>
          <p:cNvSpPr>
            <a:spLocks/>
          </p:cNvSpPr>
          <p:nvPr/>
        </p:nvSpPr>
        <p:spPr bwMode="auto">
          <a:xfrm>
            <a:off x="4859338" y="3197876"/>
            <a:ext cx="34925" cy="31750"/>
          </a:xfrm>
          <a:custGeom>
            <a:avLst/>
            <a:gdLst>
              <a:gd name="T0" fmla="*/ 0 w 22"/>
              <a:gd name="T1" fmla="*/ 0 h 20"/>
              <a:gd name="T2" fmla="*/ 10 w 22"/>
              <a:gd name="T3" fmla="*/ 18 h 20"/>
              <a:gd name="T4" fmla="*/ 21 w 22"/>
              <a:gd name="T5" fmla="*/ 19 h 20"/>
              <a:gd name="T6" fmla="*/ 11 w 22"/>
              <a:gd name="T7" fmla="*/ 1 h 20"/>
              <a:gd name="T8" fmla="*/ 0 w 22"/>
              <a:gd name="T9" fmla="*/ 0 h 20"/>
            </a:gdLst>
            <a:ahLst/>
            <a:cxnLst>
              <a:cxn ang="0">
                <a:pos x="T0" y="T1"/>
              </a:cxn>
              <a:cxn ang="0">
                <a:pos x="T2" y="T3"/>
              </a:cxn>
              <a:cxn ang="0">
                <a:pos x="T4" y="T5"/>
              </a:cxn>
              <a:cxn ang="0">
                <a:pos x="T6" y="T7"/>
              </a:cxn>
              <a:cxn ang="0">
                <a:pos x="T8" y="T9"/>
              </a:cxn>
            </a:cxnLst>
            <a:rect l="0" t="0" r="r" b="b"/>
            <a:pathLst>
              <a:path w="22" h="20">
                <a:moveTo>
                  <a:pt x="0" y="0"/>
                </a:moveTo>
                <a:lnTo>
                  <a:pt x="10" y="18"/>
                </a:lnTo>
                <a:lnTo>
                  <a:pt x="21" y="19"/>
                </a:lnTo>
                <a:lnTo>
                  <a:pt x="11"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4" name="Freeform 88"/>
          <p:cNvSpPr>
            <a:spLocks/>
          </p:cNvSpPr>
          <p:nvPr/>
        </p:nvSpPr>
        <p:spPr bwMode="auto">
          <a:xfrm>
            <a:off x="4902200" y="3261376"/>
            <a:ext cx="31750" cy="33338"/>
          </a:xfrm>
          <a:custGeom>
            <a:avLst/>
            <a:gdLst>
              <a:gd name="T0" fmla="*/ 0 w 20"/>
              <a:gd name="T1" fmla="*/ 0 h 21"/>
              <a:gd name="T2" fmla="*/ 9 w 20"/>
              <a:gd name="T3" fmla="*/ 19 h 21"/>
              <a:gd name="T4" fmla="*/ 19 w 20"/>
              <a:gd name="T5" fmla="*/ 20 h 21"/>
              <a:gd name="T6" fmla="*/ 10 w 20"/>
              <a:gd name="T7" fmla="*/ 1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9" y="19"/>
                </a:lnTo>
                <a:lnTo>
                  <a:pt x="19" y="20"/>
                </a:lnTo>
                <a:lnTo>
                  <a:pt x="10"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5" name="Freeform 89"/>
          <p:cNvSpPr>
            <a:spLocks/>
          </p:cNvSpPr>
          <p:nvPr/>
        </p:nvSpPr>
        <p:spPr bwMode="auto">
          <a:xfrm>
            <a:off x="4949825" y="3326464"/>
            <a:ext cx="30163" cy="33337"/>
          </a:xfrm>
          <a:custGeom>
            <a:avLst/>
            <a:gdLst>
              <a:gd name="T0" fmla="*/ 0 w 19"/>
              <a:gd name="T1" fmla="*/ 0 h 21"/>
              <a:gd name="T2" fmla="*/ 8 w 19"/>
              <a:gd name="T3" fmla="*/ 19 h 21"/>
              <a:gd name="T4" fmla="*/ 18 w 19"/>
              <a:gd name="T5" fmla="*/ 20 h 21"/>
              <a:gd name="T6" fmla="*/ 10 w 19"/>
              <a:gd name="T7" fmla="*/ 1 h 21"/>
              <a:gd name="T8" fmla="*/ 0 w 19"/>
              <a:gd name="T9" fmla="*/ 0 h 21"/>
            </a:gdLst>
            <a:ahLst/>
            <a:cxnLst>
              <a:cxn ang="0">
                <a:pos x="T0" y="T1"/>
              </a:cxn>
              <a:cxn ang="0">
                <a:pos x="T2" y="T3"/>
              </a:cxn>
              <a:cxn ang="0">
                <a:pos x="T4" y="T5"/>
              </a:cxn>
              <a:cxn ang="0">
                <a:pos x="T6" y="T7"/>
              </a:cxn>
              <a:cxn ang="0">
                <a:pos x="T8" y="T9"/>
              </a:cxn>
            </a:cxnLst>
            <a:rect l="0" t="0" r="r" b="b"/>
            <a:pathLst>
              <a:path w="19" h="21">
                <a:moveTo>
                  <a:pt x="0" y="0"/>
                </a:moveTo>
                <a:lnTo>
                  <a:pt x="8" y="19"/>
                </a:lnTo>
                <a:lnTo>
                  <a:pt x="18" y="20"/>
                </a:lnTo>
                <a:lnTo>
                  <a:pt x="10"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6" name="Freeform 90"/>
          <p:cNvSpPr>
            <a:spLocks/>
          </p:cNvSpPr>
          <p:nvPr/>
        </p:nvSpPr>
        <p:spPr bwMode="auto">
          <a:xfrm>
            <a:off x="4994275" y="3393139"/>
            <a:ext cx="31750" cy="31750"/>
          </a:xfrm>
          <a:custGeom>
            <a:avLst/>
            <a:gdLst>
              <a:gd name="T0" fmla="*/ 0 w 20"/>
              <a:gd name="T1" fmla="*/ 0 h 20"/>
              <a:gd name="T2" fmla="*/ 9 w 20"/>
              <a:gd name="T3" fmla="*/ 18 h 20"/>
              <a:gd name="T4" fmla="*/ 19 w 20"/>
              <a:gd name="T5" fmla="*/ 19 h 20"/>
              <a:gd name="T6" fmla="*/ 10 w 20"/>
              <a:gd name="T7" fmla="*/ 1 h 20"/>
              <a:gd name="T8" fmla="*/ 0 w 20"/>
              <a:gd name="T9" fmla="*/ 0 h 20"/>
            </a:gdLst>
            <a:ahLst/>
            <a:cxnLst>
              <a:cxn ang="0">
                <a:pos x="T0" y="T1"/>
              </a:cxn>
              <a:cxn ang="0">
                <a:pos x="T2" y="T3"/>
              </a:cxn>
              <a:cxn ang="0">
                <a:pos x="T4" y="T5"/>
              </a:cxn>
              <a:cxn ang="0">
                <a:pos x="T6" y="T7"/>
              </a:cxn>
              <a:cxn ang="0">
                <a:pos x="T8" y="T9"/>
              </a:cxn>
            </a:cxnLst>
            <a:rect l="0" t="0" r="r" b="b"/>
            <a:pathLst>
              <a:path w="20" h="20">
                <a:moveTo>
                  <a:pt x="0" y="0"/>
                </a:moveTo>
                <a:lnTo>
                  <a:pt x="9" y="18"/>
                </a:lnTo>
                <a:lnTo>
                  <a:pt x="19" y="19"/>
                </a:lnTo>
                <a:lnTo>
                  <a:pt x="10"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7" name="Freeform 91"/>
          <p:cNvSpPr>
            <a:spLocks/>
          </p:cNvSpPr>
          <p:nvPr/>
        </p:nvSpPr>
        <p:spPr bwMode="auto">
          <a:xfrm>
            <a:off x="5038725" y="3459814"/>
            <a:ext cx="28575" cy="33337"/>
          </a:xfrm>
          <a:custGeom>
            <a:avLst/>
            <a:gdLst>
              <a:gd name="T0" fmla="*/ 0 w 18"/>
              <a:gd name="T1" fmla="*/ 0 h 21"/>
              <a:gd name="T2" fmla="*/ 8 w 18"/>
              <a:gd name="T3" fmla="*/ 19 h 21"/>
              <a:gd name="T4" fmla="*/ 17 w 18"/>
              <a:gd name="T5" fmla="*/ 20 h 21"/>
              <a:gd name="T6" fmla="*/ 9 w 18"/>
              <a:gd name="T7" fmla="*/ 1 h 21"/>
              <a:gd name="T8" fmla="*/ 0 w 18"/>
              <a:gd name="T9" fmla="*/ 0 h 21"/>
            </a:gdLst>
            <a:ahLst/>
            <a:cxnLst>
              <a:cxn ang="0">
                <a:pos x="T0" y="T1"/>
              </a:cxn>
              <a:cxn ang="0">
                <a:pos x="T2" y="T3"/>
              </a:cxn>
              <a:cxn ang="0">
                <a:pos x="T4" y="T5"/>
              </a:cxn>
              <a:cxn ang="0">
                <a:pos x="T6" y="T7"/>
              </a:cxn>
              <a:cxn ang="0">
                <a:pos x="T8" y="T9"/>
              </a:cxn>
            </a:cxnLst>
            <a:rect l="0" t="0" r="r" b="b"/>
            <a:pathLst>
              <a:path w="18" h="21">
                <a:moveTo>
                  <a:pt x="0" y="0"/>
                </a:moveTo>
                <a:lnTo>
                  <a:pt x="8" y="19"/>
                </a:lnTo>
                <a:lnTo>
                  <a:pt x="17" y="20"/>
                </a:lnTo>
                <a:lnTo>
                  <a:pt x="9"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8" name="Freeform 92"/>
          <p:cNvSpPr>
            <a:spLocks/>
          </p:cNvSpPr>
          <p:nvPr/>
        </p:nvSpPr>
        <p:spPr bwMode="auto">
          <a:xfrm>
            <a:off x="5083175" y="3528076"/>
            <a:ext cx="33338" cy="31750"/>
          </a:xfrm>
          <a:custGeom>
            <a:avLst/>
            <a:gdLst>
              <a:gd name="T0" fmla="*/ 0 w 21"/>
              <a:gd name="T1" fmla="*/ 0 h 20"/>
              <a:gd name="T2" fmla="*/ 9 w 21"/>
              <a:gd name="T3" fmla="*/ 18 h 20"/>
              <a:gd name="T4" fmla="*/ 20 w 21"/>
              <a:gd name="T5" fmla="*/ 19 h 20"/>
              <a:gd name="T6" fmla="*/ 11 w 21"/>
              <a:gd name="T7" fmla="*/ 1 h 20"/>
              <a:gd name="T8" fmla="*/ 0 w 21"/>
              <a:gd name="T9" fmla="*/ 0 h 20"/>
            </a:gdLst>
            <a:ahLst/>
            <a:cxnLst>
              <a:cxn ang="0">
                <a:pos x="T0" y="T1"/>
              </a:cxn>
              <a:cxn ang="0">
                <a:pos x="T2" y="T3"/>
              </a:cxn>
              <a:cxn ang="0">
                <a:pos x="T4" y="T5"/>
              </a:cxn>
              <a:cxn ang="0">
                <a:pos x="T6" y="T7"/>
              </a:cxn>
              <a:cxn ang="0">
                <a:pos x="T8" y="T9"/>
              </a:cxn>
            </a:cxnLst>
            <a:rect l="0" t="0" r="r" b="b"/>
            <a:pathLst>
              <a:path w="21" h="20">
                <a:moveTo>
                  <a:pt x="0" y="0"/>
                </a:moveTo>
                <a:lnTo>
                  <a:pt x="9" y="18"/>
                </a:lnTo>
                <a:lnTo>
                  <a:pt x="20" y="19"/>
                </a:lnTo>
                <a:lnTo>
                  <a:pt x="11"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09" name="Freeform 93"/>
          <p:cNvSpPr>
            <a:spLocks/>
          </p:cNvSpPr>
          <p:nvPr/>
        </p:nvSpPr>
        <p:spPr bwMode="auto">
          <a:xfrm>
            <a:off x="5127625" y="3597926"/>
            <a:ext cx="31750" cy="33338"/>
          </a:xfrm>
          <a:custGeom>
            <a:avLst/>
            <a:gdLst>
              <a:gd name="T0" fmla="*/ 0 w 20"/>
              <a:gd name="T1" fmla="*/ 0 h 21"/>
              <a:gd name="T2" fmla="*/ 8 w 20"/>
              <a:gd name="T3" fmla="*/ 19 h 21"/>
              <a:gd name="T4" fmla="*/ 19 w 20"/>
              <a:gd name="T5" fmla="*/ 20 h 21"/>
              <a:gd name="T6" fmla="*/ 11 w 20"/>
              <a:gd name="T7" fmla="*/ 1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8" y="19"/>
                </a:lnTo>
                <a:lnTo>
                  <a:pt x="19" y="20"/>
                </a:lnTo>
                <a:lnTo>
                  <a:pt x="11"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10" name="Freeform 94"/>
          <p:cNvSpPr>
            <a:spLocks/>
          </p:cNvSpPr>
          <p:nvPr/>
        </p:nvSpPr>
        <p:spPr bwMode="auto">
          <a:xfrm>
            <a:off x="5172075" y="3685239"/>
            <a:ext cx="17463" cy="4762"/>
          </a:xfrm>
          <a:custGeom>
            <a:avLst/>
            <a:gdLst>
              <a:gd name="T0" fmla="*/ 0 w 11"/>
              <a:gd name="T1" fmla="*/ 2 h 3"/>
              <a:gd name="T2" fmla="*/ 1 w 11"/>
              <a:gd name="T3" fmla="*/ 1 h 3"/>
              <a:gd name="T4" fmla="*/ 10 w 11"/>
              <a:gd name="T5" fmla="*/ 0 h 3"/>
              <a:gd name="T6" fmla="*/ 9 w 11"/>
              <a:gd name="T7" fmla="*/ 1 h 3"/>
              <a:gd name="T8" fmla="*/ 0 w 11"/>
              <a:gd name="T9" fmla="*/ 2 h 3"/>
            </a:gdLst>
            <a:ahLst/>
            <a:cxnLst>
              <a:cxn ang="0">
                <a:pos x="T0" y="T1"/>
              </a:cxn>
              <a:cxn ang="0">
                <a:pos x="T2" y="T3"/>
              </a:cxn>
              <a:cxn ang="0">
                <a:pos x="T4" y="T5"/>
              </a:cxn>
              <a:cxn ang="0">
                <a:pos x="T6" y="T7"/>
              </a:cxn>
              <a:cxn ang="0">
                <a:pos x="T8" y="T9"/>
              </a:cxn>
            </a:cxnLst>
            <a:rect l="0" t="0" r="r" b="b"/>
            <a:pathLst>
              <a:path w="11" h="3">
                <a:moveTo>
                  <a:pt x="0" y="2"/>
                </a:moveTo>
                <a:lnTo>
                  <a:pt x="1" y="1"/>
                </a:lnTo>
                <a:lnTo>
                  <a:pt x="10" y="0"/>
                </a:lnTo>
                <a:lnTo>
                  <a:pt x="9" y="1"/>
                </a:lnTo>
                <a:lnTo>
                  <a:pt x="0" y="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11" name="Freeform 95"/>
          <p:cNvSpPr>
            <a:spLocks/>
          </p:cNvSpPr>
          <p:nvPr/>
        </p:nvSpPr>
        <p:spPr bwMode="auto">
          <a:xfrm>
            <a:off x="5173663" y="3667776"/>
            <a:ext cx="31750" cy="33338"/>
          </a:xfrm>
          <a:custGeom>
            <a:avLst/>
            <a:gdLst>
              <a:gd name="T0" fmla="*/ 0 w 20"/>
              <a:gd name="T1" fmla="*/ 0 h 21"/>
              <a:gd name="T2" fmla="*/ 9 w 20"/>
              <a:gd name="T3" fmla="*/ 19 h 21"/>
              <a:gd name="T4" fmla="*/ 19 w 20"/>
              <a:gd name="T5" fmla="*/ 20 h 21"/>
              <a:gd name="T6" fmla="*/ 10 w 20"/>
              <a:gd name="T7" fmla="*/ 1 h 21"/>
              <a:gd name="T8" fmla="*/ 0 w 20"/>
              <a:gd name="T9" fmla="*/ 0 h 21"/>
            </a:gdLst>
            <a:ahLst/>
            <a:cxnLst>
              <a:cxn ang="0">
                <a:pos x="T0" y="T1"/>
              </a:cxn>
              <a:cxn ang="0">
                <a:pos x="T2" y="T3"/>
              </a:cxn>
              <a:cxn ang="0">
                <a:pos x="T4" y="T5"/>
              </a:cxn>
              <a:cxn ang="0">
                <a:pos x="T6" y="T7"/>
              </a:cxn>
              <a:cxn ang="0">
                <a:pos x="T8" y="T9"/>
              </a:cxn>
            </a:cxnLst>
            <a:rect l="0" t="0" r="r" b="b"/>
            <a:pathLst>
              <a:path w="20" h="21">
                <a:moveTo>
                  <a:pt x="0" y="0"/>
                </a:moveTo>
                <a:lnTo>
                  <a:pt x="9" y="19"/>
                </a:lnTo>
                <a:lnTo>
                  <a:pt x="19" y="20"/>
                </a:lnTo>
                <a:lnTo>
                  <a:pt x="10"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12" name="Freeform 96"/>
          <p:cNvSpPr>
            <a:spLocks/>
          </p:cNvSpPr>
          <p:nvPr/>
        </p:nvSpPr>
        <p:spPr bwMode="auto">
          <a:xfrm>
            <a:off x="5218113" y="3740801"/>
            <a:ext cx="31750" cy="31750"/>
          </a:xfrm>
          <a:custGeom>
            <a:avLst/>
            <a:gdLst>
              <a:gd name="T0" fmla="*/ 0 w 20"/>
              <a:gd name="T1" fmla="*/ 0 h 20"/>
              <a:gd name="T2" fmla="*/ 9 w 20"/>
              <a:gd name="T3" fmla="*/ 18 h 20"/>
              <a:gd name="T4" fmla="*/ 19 w 20"/>
              <a:gd name="T5" fmla="*/ 19 h 20"/>
              <a:gd name="T6" fmla="*/ 10 w 20"/>
              <a:gd name="T7" fmla="*/ 1 h 20"/>
              <a:gd name="T8" fmla="*/ 0 w 20"/>
              <a:gd name="T9" fmla="*/ 0 h 20"/>
            </a:gdLst>
            <a:ahLst/>
            <a:cxnLst>
              <a:cxn ang="0">
                <a:pos x="T0" y="T1"/>
              </a:cxn>
              <a:cxn ang="0">
                <a:pos x="T2" y="T3"/>
              </a:cxn>
              <a:cxn ang="0">
                <a:pos x="T4" y="T5"/>
              </a:cxn>
              <a:cxn ang="0">
                <a:pos x="T6" y="T7"/>
              </a:cxn>
              <a:cxn ang="0">
                <a:pos x="T8" y="T9"/>
              </a:cxn>
            </a:cxnLst>
            <a:rect l="0" t="0" r="r" b="b"/>
            <a:pathLst>
              <a:path w="20" h="20">
                <a:moveTo>
                  <a:pt x="0" y="0"/>
                </a:moveTo>
                <a:lnTo>
                  <a:pt x="9" y="18"/>
                </a:lnTo>
                <a:lnTo>
                  <a:pt x="19" y="19"/>
                </a:lnTo>
                <a:lnTo>
                  <a:pt x="10" y="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15" name="Rectangle 99"/>
          <p:cNvSpPr>
            <a:spLocks noChangeArrowheads="1"/>
          </p:cNvSpPr>
          <p:nvPr/>
        </p:nvSpPr>
        <p:spPr bwMode="auto">
          <a:xfrm>
            <a:off x="3613150" y="4729814"/>
            <a:ext cx="53181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defRPr sz="2400">
                <a:solidFill>
                  <a:schemeClr val="tx1"/>
                </a:solidFill>
                <a:latin typeface="Times New Roman" pitchFamily="18" charset="0"/>
              </a:defRPr>
            </a:lvl1pPr>
            <a:lvl2pPr marL="369888" defTabSz="319088">
              <a:defRPr sz="2400">
                <a:solidFill>
                  <a:schemeClr val="tx1"/>
                </a:solidFill>
                <a:latin typeface="Times New Roman" pitchFamily="18" charset="0"/>
              </a:defRPr>
            </a:lvl2pPr>
            <a:lvl3pPr marL="738188" defTabSz="319088">
              <a:defRPr sz="2400">
                <a:solidFill>
                  <a:schemeClr val="tx1"/>
                </a:solidFill>
                <a:latin typeface="Times New Roman" pitchFamily="18" charset="0"/>
              </a:defRPr>
            </a:lvl3pPr>
            <a:lvl4pPr marL="1108075" defTabSz="319088">
              <a:defRPr sz="2400">
                <a:solidFill>
                  <a:schemeClr val="tx1"/>
                </a:solidFill>
                <a:latin typeface="Times New Roman" pitchFamily="18" charset="0"/>
              </a:defRPr>
            </a:lvl4pPr>
            <a:lvl5pPr marL="1476375" defTabSz="319088">
              <a:defRPr sz="2400">
                <a:solidFill>
                  <a:schemeClr val="tx1"/>
                </a:solidFill>
                <a:latin typeface="Times New Roman" pitchFamily="18" charset="0"/>
              </a:defRPr>
            </a:lvl5pPr>
            <a:lvl6pPr marL="1933575" defTabSz="319088" fontAlgn="base">
              <a:spcBef>
                <a:spcPct val="0"/>
              </a:spcBef>
              <a:spcAft>
                <a:spcPct val="0"/>
              </a:spcAft>
              <a:defRPr sz="2400">
                <a:solidFill>
                  <a:schemeClr val="tx1"/>
                </a:solidFill>
                <a:latin typeface="Times New Roman" pitchFamily="18" charset="0"/>
              </a:defRPr>
            </a:lvl6pPr>
            <a:lvl7pPr marL="2390775" defTabSz="319088" fontAlgn="base">
              <a:spcBef>
                <a:spcPct val="0"/>
              </a:spcBef>
              <a:spcAft>
                <a:spcPct val="0"/>
              </a:spcAft>
              <a:defRPr sz="2400">
                <a:solidFill>
                  <a:schemeClr val="tx1"/>
                </a:solidFill>
                <a:latin typeface="Times New Roman" pitchFamily="18" charset="0"/>
              </a:defRPr>
            </a:lvl7pPr>
            <a:lvl8pPr marL="2847975" defTabSz="319088" fontAlgn="base">
              <a:spcBef>
                <a:spcPct val="0"/>
              </a:spcBef>
              <a:spcAft>
                <a:spcPct val="0"/>
              </a:spcAft>
              <a:defRPr sz="2400">
                <a:solidFill>
                  <a:schemeClr val="tx1"/>
                </a:solidFill>
                <a:latin typeface="Times New Roman" pitchFamily="18" charset="0"/>
              </a:defRPr>
            </a:lvl8pPr>
            <a:lvl9pPr marL="3305175" defTabSz="319088" fontAlgn="base">
              <a:spcBef>
                <a:spcPct val="0"/>
              </a:spcBef>
              <a:spcAft>
                <a:spcPct val="0"/>
              </a:spcAft>
              <a:defRPr sz="2400">
                <a:solidFill>
                  <a:schemeClr val="tx1"/>
                </a:solidFill>
                <a:latin typeface="Times New Roman" pitchFamily="18" charset="0"/>
              </a:defRPr>
            </a:lvl9pPr>
          </a:lstStyle>
          <a:p>
            <a:pPr algn="l" eaLnBrk="0" hangingPunct="0">
              <a:lnSpc>
                <a:spcPct val="90000"/>
              </a:lnSpc>
              <a:spcBef>
                <a:spcPct val="50000"/>
              </a:spcBef>
            </a:pPr>
            <a:r>
              <a:rPr lang="de-CH" altLang="de-DE" sz="1400" b="1" dirty="0">
                <a:latin typeface="+mj-lt"/>
              </a:rPr>
              <a:t>20</a:t>
            </a:r>
          </a:p>
        </p:txBody>
      </p:sp>
      <p:sp>
        <p:nvSpPr>
          <p:cNvPr id="116" name="Rectangle 100"/>
          <p:cNvSpPr>
            <a:spLocks noChangeArrowheads="1"/>
          </p:cNvSpPr>
          <p:nvPr/>
        </p:nvSpPr>
        <p:spPr bwMode="auto">
          <a:xfrm>
            <a:off x="6315075" y="4729814"/>
            <a:ext cx="53181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defRPr sz="2400">
                <a:solidFill>
                  <a:schemeClr val="tx1"/>
                </a:solidFill>
                <a:latin typeface="Times New Roman" pitchFamily="18" charset="0"/>
              </a:defRPr>
            </a:lvl1pPr>
            <a:lvl2pPr marL="369888" defTabSz="319088">
              <a:defRPr sz="2400">
                <a:solidFill>
                  <a:schemeClr val="tx1"/>
                </a:solidFill>
                <a:latin typeface="Times New Roman" pitchFamily="18" charset="0"/>
              </a:defRPr>
            </a:lvl2pPr>
            <a:lvl3pPr marL="738188" defTabSz="319088">
              <a:defRPr sz="2400">
                <a:solidFill>
                  <a:schemeClr val="tx1"/>
                </a:solidFill>
                <a:latin typeface="Times New Roman" pitchFamily="18" charset="0"/>
              </a:defRPr>
            </a:lvl3pPr>
            <a:lvl4pPr marL="1108075" defTabSz="319088">
              <a:defRPr sz="2400">
                <a:solidFill>
                  <a:schemeClr val="tx1"/>
                </a:solidFill>
                <a:latin typeface="Times New Roman" pitchFamily="18" charset="0"/>
              </a:defRPr>
            </a:lvl4pPr>
            <a:lvl5pPr marL="1476375" defTabSz="319088">
              <a:defRPr sz="2400">
                <a:solidFill>
                  <a:schemeClr val="tx1"/>
                </a:solidFill>
                <a:latin typeface="Times New Roman" pitchFamily="18" charset="0"/>
              </a:defRPr>
            </a:lvl5pPr>
            <a:lvl6pPr marL="1933575" defTabSz="319088" fontAlgn="base">
              <a:spcBef>
                <a:spcPct val="0"/>
              </a:spcBef>
              <a:spcAft>
                <a:spcPct val="0"/>
              </a:spcAft>
              <a:defRPr sz="2400">
                <a:solidFill>
                  <a:schemeClr val="tx1"/>
                </a:solidFill>
                <a:latin typeface="Times New Roman" pitchFamily="18" charset="0"/>
              </a:defRPr>
            </a:lvl6pPr>
            <a:lvl7pPr marL="2390775" defTabSz="319088" fontAlgn="base">
              <a:spcBef>
                <a:spcPct val="0"/>
              </a:spcBef>
              <a:spcAft>
                <a:spcPct val="0"/>
              </a:spcAft>
              <a:defRPr sz="2400">
                <a:solidFill>
                  <a:schemeClr val="tx1"/>
                </a:solidFill>
                <a:latin typeface="Times New Roman" pitchFamily="18" charset="0"/>
              </a:defRPr>
            </a:lvl7pPr>
            <a:lvl8pPr marL="2847975" defTabSz="319088" fontAlgn="base">
              <a:spcBef>
                <a:spcPct val="0"/>
              </a:spcBef>
              <a:spcAft>
                <a:spcPct val="0"/>
              </a:spcAft>
              <a:defRPr sz="2400">
                <a:solidFill>
                  <a:schemeClr val="tx1"/>
                </a:solidFill>
                <a:latin typeface="Times New Roman" pitchFamily="18" charset="0"/>
              </a:defRPr>
            </a:lvl8pPr>
            <a:lvl9pPr marL="3305175" defTabSz="319088" fontAlgn="base">
              <a:spcBef>
                <a:spcPct val="0"/>
              </a:spcBef>
              <a:spcAft>
                <a:spcPct val="0"/>
              </a:spcAft>
              <a:defRPr sz="2400">
                <a:solidFill>
                  <a:schemeClr val="tx1"/>
                </a:solidFill>
                <a:latin typeface="Times New Roman" pitchFamily="18" charset="0"/>
              </a:defRPr>
            </a:lvl9pPr>
          </a:lstStyle>
          <a:p>
            <a:pPr algn="l" eaLnBrk="0" hangingPunct="0">
              <a:lnSpc>
                <a:spcPct val="90000"/>
              </a:lnSpc>
              <a:spcBef>
                <a:spcPct val="50000"/>
              </a:spcBef>
            </a:pPr>
            <a:r>
              <a:rPr lang="de-CH" altLang="de-DE" sz="1400" b="1" dirty="0">
                <a:latin typeface="+mj-lt"/>
              </a:rPr>
              <a:t>80</a:t>
            </a:r>
          </a:p>
        </p:txBody>
      </p:sp>
      <p:sp>
        <p:nvSpPr>
          <p:cNvPr id="117" name="Rectangle 101"/>
          <p:cNvSpPr>
            <a:spLocks noChangeArrowheads="1"/>
          </p:cNvSpPr>
          <p:nvPr/>
        </p:nvSpPr>
        <p:spPr bwMode="auto">
          <a:xfrm>
            <a:off x="4505325" y="4729814"/>
            <a:ext cx="53181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defRPr sz="2400">
                <a:solidFill>
                  <a:schemeClr val="tx1"/>
                </a:solidFill>
                <a:latin typeface="Times New Roman" pitchFamily="18" charset="0"/>
              </a:defRPr>
            </a:lvl1pPr>
            <a:lvl2pPr marL="369888" defTabSz="319088">
              <a:defRPr sz="2400">
                <a:solidFill>
                  <a:schemeClr val="tx1"/>
                </a:solidFill>
                <a:latin typeface="Times New Roman" pitchFamily="18" charset="0"/>
              </a:defRPr>
            </a:lvl2pPr>
            <a:lvl3pPr marL="738188" defTabSz="319088">
              <a:defRPr sz="2400">
                <a:solidFill>
                  <a:schemeClr val="tx1"/>
                </a:solidFill>
                <a:latin typeface="Times New Roman" pitchFamily="18" charset="0"/>
              </a:defRPr>
            </a:lvl3pPr>
            <a:lvl4pPr marL="1108075" defTabSz="319088">
              <a:defRPr sz="2400">
                <a:solidFill>
                  <a:schemeClr val="tx1"/>
                </a:solidFill>
                <a:latin typeface="Times New Roman" pitchFamily="18" charset="0"/>
              </a:defRPr>
            </a:lvl4pPr>
            <a:lvl5pPr marL="1476375" defTabSz="319088">
              <a:defRPr sz="2400">
                <a:solidFill>
                  <a:schemeClr val="tx1"/>
                </a:solidFill>
                <a:latin typeface="Times New Roman" pitchFamily="18" charset="0"/>
              </a:defRPr>
            </a:lvl5pPr>
            <a:lvl6pPr marL="1933575" defTabSz="319088" fontAlgn="base">
              <a:spcBef>
                <a:spcPct val="0"/>
              </a:spcBef>
              <a:spcAft>
                <a:spcPct val="0"/>
              </a:spcAft>
              <a:defRPr sz="2400">
                <a:solidFill>
                  <a:schemeClr val="tx1"/>
                </a:solidFill>
                <a:latin typeface="Times New Roman" pitchFamily="18" charset="0"/>
              </a:defRPr>
            </a:lvl6pPr>
            <a:lvl7pPr marL="2390775" defTabSz="319088" fontAlgn="base">
              <a:spcBef>
                <a:spcPct val="0"/>
              </a:spcBef>
              <a:spcAft>
                <a:spcPct val="0"/>
              </a:spcAft>
              <a:defRPr sz="2400">
                <a:solidFill>
                  <a:schemeClr val="tx1"/>
                </a:solidFill>
                <a:latin typeface="Times New Roman" pitchFamily="18" charset="0"/>
              </a:defRPr>
            </a:lvl7pPr>
            <a:lvl8pPr marL="2847975" defTabSz="319088" fontAlgn="base">
              <a:spcBef>
                <a:spcPct val="0"/>
              </a:spcBef>
              <a:spcAft>
                <a:spcPct val="0"/>
              </a:spcAft>
              <a:defRPr sz="2400">
                <a:solidFill>
                  <a:schemeClr val="tx1"/>
                </a:solidFill>
                <a:latin typeface="Times New Roman" pitchFamily="18" charset="0"/>
              </a:defRPr>
            </a:lvl8pPr>
            <a:lvl9pPr marL="3305175" defTabSz="319088" fontAlgn="base">
              <a:spcBef>
                <a:spcPct val="0"/>
              </a:spcBef>
              <a:spcAft>
                <a:spcPct val="0"/>
              </a:spcAft>
              <a:defRPr sz="2400">
                <a:solidFill>
                  <a:schemeClr val="tx1"/>
                </a:solidFill>
                <a:latin typeface="Times New Roman" pitchFamily="18" charset="0"/>
              </a:defRPr>
            </a:lvl9pPr>
          </a:lstStyle>
          <a:p>
            <a:pPr algn="l" eaLnBrk="0" hangingPunct="0">
              <a:lnSpc>
                <a:spcPct val="90000"/>
              </a:lnSpc>
              <a:spcBef>
                <a:spcPct val="50000"/>
              </a:spcBef>
            </a:pPr>
            <a:r>
              <a:rPr lang="de-CH" altLang="de-DE" sz="1400" b="1" dirty="0">
                <a:latin typeface="+mj-lt"/>
              </a:rPr>
              <a:t>40</a:t>
            </a:r>
          </a:p>
        </p:txBody>
      </p:sp>
      <p:sp>
        <p:nvSpPr>
          <p:cNvPr id="118" name="Rectangle 102"/>
          <p:cNvSpPr>
            <a:spLocks noChangeArrowheads="1"/>
          </p:cNvSpPr>
          <p:nvPr/>
        </p:nvSpPr>
        <p:spPr bwMode="auto">
          <a:xfrm>
            <a:off x="5410200" y="4729814"/>
            <a:ext cx="4413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defRPr sz="2400">
                <a:solidFill>
                  <a:schemeClr val="tx1"/>
                </a:solidFill>
                <a:latin typeface="Times New Roman" pitchFamily="18" charset="0"/>
              </a:defRPr>
            </a:lvl1pPr>
            <a:lvl2pPr marL="369888" defTabSz="319088">
              <a:defRPr sz="2400">
                <a:solidFill>
                  <a:schemeClr val="tx1"/>
                </a:solidFill>
                <a:latin typeface="Times New Roman" pitchFamily="18" charset="0"/>
              </a:defRPr>
            </a:lvl2pPr>
            <a:lvl3pPr marL="738188" defTabSz="319088">
              <a:defRPr sz="2400">
                <a:solidFill>
                  <a:schemeClr val="tx1"/>
                </a:solidFill>
                <a:latin typeface="Times New Roman" pitchFamily="18" charset="0"/>
              </a:defRPr>
            </a:lvl3pPr>
            <a:lvl4pPr marL="1108075" defTabSz="319088">
              <a:defRPr sz="2400">
                <a:solidFill>
                  <a:schemeClr val="tx1"/>
                </a:solidFill>
                <a:latin typeface="Times New Roman" pitchFamily="18" charset="0"/>
              </a:defRPr>
            </a:lvl4pPr>
            <a:lvl5pPr marL="1476375" defTabSz="319088">
              <a:defRPr sz="2400">
                <a:solidFill>
                  <a:schemeClr val="tx1"/>
                </a:solidFill>
                <a:latin typeface="Times New Roman" pitchFamily="18" charset="0"/>
              </a:defRPr>
            </a:lvl5pPr>
            <a:lvl6pPr marL="1933575" defTabSz="319088" fontAlgn="base">
              <a:spcBef>
                <a:spcPct val="0"/>
              </a:spcBef>
              <a:spcAft>
                <a:spcPct val="0"/>
              </a:spcAft>
              <a:defRPr sz="2400">
                <a:solidFill>
                  <a:schemeClr val="tx1"/>
                </a:solidFill>
                <a:latin typeface="Times New Roman" pitchFamily="18" charset="0"/>
              </a:defRPr>
            </a:lvl6pPr>
            <a:lvl7pPr marL="2390775" defTabSz="319088" fontAlgn="base">
              <a:spcBef>
                <a:spcPct val="0"/>
              </a:spcBef>
              <a:spcAft>
                <a:spcPct val="0"/>
              </a:spcAft>
              <a:defRPr sz="2400">
                <a:solidFill>
                  <a:schemeClr val="tx1"/>
                </a:solidFill>
                <a:latin typeface="Times New Roman" pitchFamily="18" charset="0"/>
              </a:defRPr>
            </a:lvl7pPr>
            <a:lvl8pPr marL="2847975" defTabSz="319088" fontAlgn="base">
              <a:spcBef>
                <a:spcPct val="0"/>
              </a:spcBef>
              <a:spcAft>
                <a:spcPct val="0"/>
              </a:spcAft>
              <a:defRPr sz="2400">
                <a:solidFill>
                  <a:schemeClr val="tx1"/>
                </a:solidFill>
                <a:latin typeface="Times New Roman" pitchFamily="18" charset="0"/>
              </a:defRPr>
            </a:lvl8pPr>
            <a:lvl9pPr marL="3305175" defTabSz="319088" fontAlgn="base">
              <a:spcBef>
                <a:spcPct val="0"/>
              </a:spcBef>
              <a:spcAft>
                <a:spcPct val="0"/>
              </a:spcAft>
              <a:defRPr sz="2400">
                <a:solidFill>
                  <a:schemeClr val="tx1"/>
                </a:solidFill>
                <a:latin typeface="Times New Roman" pitchFamily="18" charset="0"/>
              </a:defRPr>
            </a:lvl9pPr>
          </a:lstStyle>
          <a:p>
            <a:pPr algn="l" eaLnBrk="0" hangingPunct="0">
              <a:lnSpc>
                <a:spcPct val="90000"/>
              </a:lnSpc>
              <a:spcBef>
                <a:spcPct val="50000"/>
              </a:spcBef>
            </a:pPr>
            <a:r>
              <a:rPr lang="de-CH" altLang="de-DE" sz="1400" b="1" dirty="0">
                <a:latin typeface="+mj-lt"/>
              </a:rPr>
              <a:t>60</a:t>
            </a:r>
          </a:p>
        </p:txBody>
      </p:sp>
      <p:sp>
        <p:nvSpPr>
          <p:cNvPr id="119" name="Rectangle 105"/>
          <p:cNvSpPr>
            <a:spLocks noChangeArrowheads="1"/>
          </p:cNvSpPr>
          <p:nvPr/>
        </p:nvSpPr>
        <p:spPr bwMode="auto">
          <a:xfrm rot="16200000">
            <a:off x="1222329" y="3174585"/>
            <a:ext cx="2498820" cy="62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025" tIns="34925" rIns="73025" bIns="34925">
            <a:spAutoFit/>
          </a:bodyPr>
          <a:lstStyle>
            <a:lvl1pPr defTabSz="487363">
              <a:defRPr sz="2400">
                <a:solidFill>
                  <a:schemeClr val="tx1"/>
                </a:solidFill>
                <a:latin typeface="Times New Roman" pitchFamily="18" charset="0"/>
              </a:defRPr>
            </a:lvl1pPr>
            <a:lvl2pPr defTabSz="487363">
              <a:defRPr sz="2400">
                <a:solidFill>
                  <a:schemeClr val="tx1"/>
                </a:solidFill>
                <a:latin typeface="Times New Roman" pitchFamily="18" charset="0"/>
              </a:defRPr>
            </a:lvl2pPr>
            <a:lvl3pPr defTabSz="487363">
              <a:defRPr sz="2400">
                <a:solidFill>
                  <a:schemeClr val="tx1"/>
                </a:solidFill>
                <a:latin typeface="Times New Roman" pitchFamily="18" charset="0"/>
              </a:defRPr>
            </a:lvl3pPr>
            <a:lvl4pPr defTabSz="487363">
              <a:defRPr sz="2400">
                <a:solidFill>
                  <a:schemeClr val="tx1"/>
                </a:solidFill>
                <a:latin typeface="Times New Roman" pitchFamily="18" charset="0"/>
              </a:defRPr>
            </a:lvl4pPr>
            <a:lvl5pPr defTabSz="487363">
              <a:defRPr sz="2400">
                <a:solidFill>
                  <a:schemeClr val="tx1"/>
                </a:solidFill>
                <a:latin typeface="Times New Roman" pitchFamily="18" charset="0"/>
              </a:defRPr>
            </a:lvl5pPr>
            <a:lvl6pPr defTabSz="487363" fontAlgn="base">
              <a:spcBef>
                <a:spcPct val="0"/>
              </a:spcBef>
              <a:spcAft>
                <a:spcPct val="0"/>
              </a:spcAft>
              <a:defRPr sz="2400">
                <a:solidFill>
                  <a:schemeClr val="tx1"/>
                </a:solidFill>
                <a:latin typeface="Times New Roman" pitchFamily="18" charset="0"/>
              </a:defRPr>
            </a:lvl6pPr>
            <a:lvl7pPr defTabSz="487363" fontAlgn="base">
              <a:spcBef>
                <a:spcPct val="0"/>
              </a:spcBef>
              <a:spcAft>
                <a:spcPct val="0"/>
              </a:spcAft>
              <a:defRPr sz="2400">
                <a:solidFill>
                  <a:schemeClr val="tx1"/>
                </a:solidFill>
                <a:latin typeface="Times New Roman" pitchFamily="18" charset="0"/>
              </a:defRPr>
            </a:lvl7pPr>
            <a:lvl8pPr defTabSz="487363" fontAlgn="base">
              <a:spcBef>
                <a:spcPct val="0"/>
              </a:spcBef>
              <a:spcAft>
                <a:spcPct val="0"/>
              </a:spcAft>
              <a:defRPr sz="2400">
                <a:solidFill>
                  <a:schemeClr val="tx1"/>
                </a:solidFill>
                <a:latin typeface="Times New Roman" pitchFamily="18" charset="0"/>
              </a:defRPr>
            </a:lvl8pPr>
            <a:lvl9pPr defTabSz="487363" fontAlgn="base">
              <a:spcBef>
                <a:spcPct val="0"/>
              </a:spcBef>
              <a:spcAft>
                <a:spcPct val="0"/>
              </a:spcAft>
              <a:defRPr sz="2400">
                <a:solidFill>
                  <a:schemeClr val="tx1"/>
                </a:solidFill>
                <a:latin typeface="Times New Roman" pitchFamily="18" charset="0"/>
              </a:defRPr>
            </a:lvl9pPr>
          </a:lstStyle>
          <a:p>
            <a:pPr eaLnBrk="0" hangingPunct="0"/>
            <a:r>
              <a:rPr lang="de-CH" altLang="de-DE" sz="1800" b="1" dirty="0">
                <a:latin typeface="+mj-lt"/>
              </a:rPr>
              <a:t>Ausdauer, Kraft,</a:t>
            </a:r>
          </a:p>
          <a:p>
            <a:pPr eaLnBrk="0" hangingPunct="0"/>
            <a:r>
              <a:rPr lang="de-CH" altLang="de-DE" sz="1800" b="1" dirty="0">
                <a:latin typeface="+mj-lt"/>
              </a:rPr>
              <a:t>Knochenmasse</a:t>
            </a:r>
          </a:p>
        </p:txBody>
      </p:sp>
      <p:sp>
        <p:nvSpPr>
          <p:cNvPr id="120" name="Line 106"/>
          <p:cNvSpPr>
            <a:spLocks noChangeShapeType="1"/>
          </p:cNvSpPr>
          <p:nvPr/>
        </p:nvSpPr>
        <p:spPr bwMode="auto">
          <a:xfrm>
            <a:off x="2849563" y="3162951"/>
            <a:ext cx="39370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21" name="Freeform 107"/>
          <p:cNvSpPr>
            <a:spLocks/>
          </p:cNvSpPr>
          <p:nvPr/>
        </p:nvSpPr>
        <p:spPr bwMode="auto">
          <a:xfrm>
            <a:off x="3105150" y="3531251"/>
            <a:ext cx="2559050" cy="901700"/>
          </a:xfrm>
          <a:custGeom>
            <a:avLst/>
            <a:gdLst>
              <a:gd name="T0" fmla="*/ 0 w 1612"/>
              <a:gd name="T1" fmla="*/ 249 h 568"/>
              <a:gd name="T2" fmla="*/ 28 w 1612"/>
              <a:gd name="T3" fmla="*/ 232 h 568"/>
              <a:gd name="T4" fmla="*/ 56 w 1612"/>
              <a:gd name="T5" fmla="*/ 216 h 568"/>
              <a:gd name="T6" fmla="*/ 85 w 1612"/>
              <a:gd name="T7" fmla="*/ 200 h 568"/>
              <a:gd name="T8" fmla="*/ 113 w 1612"/>
              <a:gd name="T9" fmla="*/ 184 h 568"/>
              <a:gd name="T10" fmla="*/ 141 w 1612"/>
              <a:gd name="T11" fmla="*/ 168 h 568"/>
              <a:gd name="T12" fmla="*/ 170 w 1612"/>
              <a:gd name="T13" fmla="*/ 152 h 568"/>
              <a:gd name="T14" fmla="*/ 198 w 1612"/>
              <a:gd name="T15" fmla="*/ 136 h 568"/>
              <a:gd name="T16" fmla="*/ 226 w 1612"/>
              <a:gd name="T17" fmla="*/ 120 h 568"/>
              <a:gd name="T18" fmla="*/ 254 w 1612"/>
              <a:gd name="T19" fmla="*/ 104 h 568"/>
              <a:gd name="T20" fmla="*/ 283 w 1612"/>
              <a:gd name="T21" fmla="*/ 88 h 568"/>
              <a:gd name="T22" fmla="*/ 311 w 1612"/>
              <a:gd name="T23" fmla="*/ 72 h 568"/>
              <a:gd name="T24" fmla="*/ 340 w 1612"/>
              <a:gd name="T25" fmla="*/ 56 h 568"/>
              <a:gd name="T26" fmla="*/ 367 w 1612"/>
              <a:gd name="T27" fmla="*/ 40 h 568"/>
              <a:gd name="T28" fmla="*/ 396 w 1612"/>
              <a:gd name="T29" fmla="*/ 24 h 568"/>
              <a:gd name="T30" fmla="*/ 424 w 1612"/>
              <a:gd name="T31" fmla="*/ 13 h 568"/>
              <a:gd name="T32" fmla="*/ 451 w 1612"/>
              <a:gd name="T33" fmla="*/ 5 h 568"/>
              <a:gd name="T34" fmla="*/ 480 w 1612"/>
              <a:gd name="T35" fmla="*/ 0 h 568"/>
              <a:gd name="T36" fmla="*/ 509 w 1612"/>
              <a:gd name="T37" fmla="*/ 0 h 568"/>
              <a:gd name="T38" fmla="*/ 537 w 1612"/>
              <a:gd name="T39" fmla="*/ 3 h 568"/>
              <a:gd name="T40" fmla="*/ 565 w 1612"/>
              <a:gd name="T41" fmla="*/ 11 h 568"/>
              <a:gd name="T42" fmla="*/ 594 w 1612"/>
              <a:gd name="T43" fmla="*/ 19 h 568"/>
              <a:gd name="T44" fmla="*/ 622 w 1612"/>
              <a:gd name="T45" fmla="*/ 27 h 568"/>
              <a:gd name="T46" fmla="*/ 650 w 1612"/>
              <a:gd name="T47" fmla="*/ 35 h 568"/>
              <a:gd name="T48" fmla="*/ 679 w 1612"/>
              <a:gd name="T49" fmla="*/ 43 h 568"/>
              <a:gd name="T50" fmla="*/ 707 w 1612"/>
              <a:gd name="T51" fmla="*/ 51 h 568"/>
              <a:gd name="T52" fmla="*/ 736 w 1612"/>
              <a:gd name="T53" fmla="*/ 59 h 568"/>
              <a:gd name="T54" fmla="*/ 763 w 1612"/>
              <a:gd name="T55" fmla="*/ 67 h 568"/>
              <a:gd name="T56" fmla="*/ 790 w 1612"/>
              <a:gd name="T57" fmla="*/ 75 h 568"/>
              <a:gd name="T58" fmla="*/ 820 w 1612"/>
              <a:gd name="T59" fmla="*/ 83 h 568"/>
              <a:gd name="T60" fmla="*/ 848 w 1612"/>
              <a:gd name="T61" fmla="*/ 92 h 568"/>
              <a:gd name="T62" fmla="*/ 876 w 1612"/>
              <a:gd name="T63" fmla="*/ 101 h 568"/>
              <a:gd name="T64" fmla="*/ 904 w 1612"/>
              <a:gd name="T65" fmla="*/ 111 h 568"/>
              <a:gd name="T66" fmla="*/ 933 w 1612"/>
              <a:gd name="T67" fmla="*/ 122 h 568"/>
              <a:gd name="T68" fmla="*/ 961 w 1612"/>
              <a:gd name="T69" fmla="*/ 133 h 568"/>
              <a:gd name="T70" fmla="*/ 989 w 1612"/>
              <a:gd name="T71" fmla="*/ 145 h 568"/>
              <a:gd name="T72" fmla="*/ 1017 w 1612"/>
              <a:gd name="T73" fmla="*/ 158 h 568"/>
              <a:gd name="T74" fmla="*/ 1046 w 1612"/>
              <a:gd name="T75" fmla="*/ 171 h 568"/>
              <a:gd name="T76" fmla="*/ 1075 w 1612"/>
              <a:gd name="T77" fmla="*/ 184 h 568"/>
              <a:gd name="T78" fmla="*/ 1102 w 1612"/>
              <a:gd name="T79" fmla="*/ 199 h 568"/>
              <a:gd name="T80" fmla="*/ 1131 w 1612"/>
              <a:gd name="T81" fmla="*/ 214 h 568"/>
              <a:gd name="T82" fmla="*/ 1159 w 1612"/>
              <a:gd name="T83" fmla="*/ 230 h 568"/>
              <a:gd name="T84" fmla="*/ 1186 w 1612"/>
              <a:gd name="T85" fmla="*/ 246 h 568"/>
              <a:gd name="T86" fmla="*/ 1215 w 1612"/>
              <a:gd name="T87" fmla="*/ 263 h 568"/>
              <a:gd name="T88" fmla="*/ 1244 w 1612"/>
              <a:gd name="T89" fmla="*/ 280 h 568"/>
              <a:gd name="T90" fmla="*/ 1272 w 1612"/>
              <a:gd name="T91" fmla="*/ 298 h 568"/>
              <a:gd name="T92" fmla="*/ 1300 w 1612"/>
              <a:gd name="T93" fmla="*/ 317 h 568"/>
              <a:gd name="T94" fmla="*/ 1328 w 1612"/>
              <a:gd name="T95" fmla="*/ 337 h 568"/>
              <a:gd name="T96" fmla="*/ 1357 w 1612"/>
              <a:gd name="T97" fmla="*/ 357 h 568"/>
              <a:gd name="T98" fmla="*/ 1385 w 1612"/>
              <a:gd name="T99" fmla="*/ 378 h 568"/>
              <a:gd name="T100" fmla="*/ 1413 w 1612"/>
              <a:gd name="T101" fmla="*/ 400 h 568"/>
              <a:gd name="T102" fmla="*/ 1441 w 1612"/>
              <a:gd name="T103" fmla="*/ 421 h 568"/>
              <a:gd name="T104" fmla="*/ 1471 w 1612"/>
              <a:gd name="T105" fmla="*/ 444 h 568"/>
              <a:gd name="T106" fmla="*/ 1498 w 1612"/>
              <a:gd name="T107" fmla="*/ 468 h 568"/>
              <a:gd name="T108" fmla="*/ 1525 w 1612"/>
              <a:gd name="T109" fmla="*/ 492 h 568"/>
              <a:gd name="T110" fmla="*/ 1555 w 1612"/>
              <a:gd name="T111" fmla="*/ 517 h 568"/>
              <a:gd name="T112" fmla="*/ 1582 w 1612"/>
              <a:gd name="T113" fmla="*/ 541 h 568"/>
              <a:gd name="T114" fmla="*/ 1611 w 1612"/>
              <a:gd name="T115" fmla="*/ 567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 h="568">
                <a:moveTo>
                  <a:pt x="0" y="249"/>
                </a:moveTo>
                <a:lnTo>
                  <a:pt x="28" y="232"/>
                </a:lnTo>
                <a:lnTo>
                  <a:pt x="56" y="216"/>
                </a:lnTo>
                <a:lnTo>
                  <a:pt x="85" y="200"/>
                </a:lnTo>
                <a:lnTo>
                  <a:pt x="113" y="184"/>
                </a:lnTo>
                <a:lnTo>
                  <a:pt x="141" y="168"/>
                </a:lnTo>
                <a:lnTo>
                  <a:pt x="170" y="152"/>
                </a:lnTo>
                <a:lnTo>
                  <a:pt x="198" y="136"/>
                </a:lnTo>
                <a:lnTo>
                  <a:pt x="226" y="120"/>
                </a:lnTo>
                <a:lnTo>
                  <a:pt x="254" y="104"/>
                </a:lnTo>
                <a:lnTo>
                  <a:pt x="283" y="88"/>
                </a:lnTo>
                <a:lnTo>
                  <a:pt x="311" y="72"/>
                </a:lnTo>
                <a:lnTo>
                  <a:pt x="340" y="56"/>
                </a:lnTo>
                <a:lnTo>
                  <a:pt x="367" y="40"/>
                </a:lnTo>
                <a:lnTo>
                  <a:pt x="396" y="24"/>
                </a:lnTo>
                <a:lnTo>
                  <a:pt x="424" y="13"/>
                </a:lnTo>
                <a:lnTo>
                  <a:pt x="451" y="5"/>
                </a:lnTo>
                <a:lnTo>
                  <a:pt x="480" y="0"/>
                </a:lnTo>
                <a:lnTo>
                  <a:pt x="509" y="0"/>
                </a:lnTo>
                <a:lnTo>
                  <a:pt x="537" y="3"/>
                </a:lnTo>
                <a:lnTo>
                  <a:pt x="565" y="11"/>
                </a:lnTo>
                <a:lnTo>
                  <a:pt x="594" y="19"/>
                </a:lnTo>
                <a:lnTo>
                  <a:pt x="622" y="27"/>
                </a:lnTo>
                <a:lnTo>
                  <a:pt x="650" y="35"/>
                </a:lnTo>
                <a:lnTo>
                  <a:pt x="679" y="43"/>
                </a:lnTo>
                <a:lnTo>
                  <a:pt x="707" y="51"/>
                </a:lnTo>
                <a:lnTo>
                  <a:pt x="736" y="59"/>
                </a:lnTo>
                <a:lnTo>
                  <a:pt x="763" y="67"/>
                </a:lnTo>
                <a:lnTo>
                  <a:pt x="790" y="75"/>
                </a:lnTo>
                <a:lnTo>
                  <a:pt x="820" y="83"/>
                </a:lnTo>
                <a:lnTo>
                  <a:pt x="848" y="92"/>
                </a:lnTo>
                <a:lnTo>
                  <a:pt x="876" y="101"/>
                </a:lnTo>
                <a:lnTo>
                  <a:pt x="904" y="111"/>
                </a:lnTo>
                <a:lnTo>
                  <a:pt x="933" y="122"/>
                </a:lnTo>
                <a:lnTo>
                  <a:pt x="961" y="133"/>
                </a:lnTo>
                <a:lnTo>
                  <a:pt x="989" y="145"/>
                </a:lnTo>
                <a:lnTo>
                  <a:pt x="1017" y="158"/>
                </a:lnTo>
                <a:lnTo>
                  <a:pt x="1046" y="171"/>
                </a:lnTo>
                <a:lnTo>
                  <a:pt x="1075" y="184"/>
                </a:lnTo>
                <a:lnTo>
                  <a:pt x="1102" y="199"/>
                </a:lnTo>
                <a:lnTo>
                  <a:pt x="1131" y="214"/>
                </a:lnTo>
                <a:lnTo>
                  <a:pt x="1159" y="230"/>
                </a:lnTo>
                <a:lnTo>
                  <a:pt x="1186" y="246"/>
                </a:lnTo>
                <a:lnTo>
                  <a:pt x="1215" y="263"/>
                </a:lnTo>
                <a:lnTo>
                  <a:pt x="1244" y="280"/>
                </a:lnTo>
                <a:lnTo>
                  <a:pt x="1272" y="298"/>
                </a:lnTo>
                <a:lnTo>
                  <a:pt x="1300" y="317"/>
                </a:lnTo>
                <a:lnTo>
                  <a:pt x="1328" y="337"/>
                </a:lnTo>
                <a:lnTo>
                  <a:pt x="1357" y="357"/>
                </a:lnTo>
                <a:lnTo>
                  <a:pt x="1385" y="378"/>
                </a:lnTo>
                <a:lnTo>
                  <a:pt x="1413" y="400"/>
                </a:lnTo>
                <a:lnTo>
                  <a:pt x="1441" y="421"/>
                </a:lnTo>
                <a:lnTo>
                  <a:pt x="1471" y="444"/>
                </a:lnTo>
                <a:lnTo>
                  <a:pt x="1498" y="468"/>
                </a:lnTo>
                <a:lnTo>
                  <a:pt x="1525" y="492"/>
                </a:lnTo>
                <a:lnTo>
                  <a:pt x="1555" y="517"/>
                </a:lnTo>
                <a:lnTo>
                  <a:pt x="1582" y="541"/>
                </a:lnTo>
                <a:lnTo>
                  <a:pt x="1611" y="567"/>
                </a:lnTo>
              </a:path>
            </a:pathLst>
          </a:custGeom>
          <a:noFill/>
          <a:ln w="50800" cap="rnd" cmpd="sng">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22" name="Rectangle 108"/>
          <p:cNvSpPr>
            <a:spLocks noChangeArrowheads="1"/>
          </p:cNvSpPr>
          <p:nvPr/>
        </p:nvSpPr>
        <p:spPr bwMode="auto">
          <a:xfrm>
            <a:off x="2736850" y="1939538"/>
            <a:ext cx="1946275" cy="22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8100" rIns="73025" bIns="38100">
            <a:spAutoFit/>
          </a:bodyPr>
          <a:lstStyle>
            <a:lvl1pPr defTabSz="498475">
              <a:defRPr sz="2400">
                <a:solidFill>
                  <a:schemeClr val="tx1"/>
                </a:solidFill>
                <a:latin typeface="Times New Roman" pitchFamily="18" charset="0"/>
              </a:defRPr>
            </a:lvl1pPr>
            <a:lvl2pPr marL="461963" defTabSz="498475">
              <a:defRPr sz="2400">
                <a:solidFill>
                  <a:schemeClr val="tx1"/>
                </a:solidFill>
                <a:latin typeface="Times New Roman" pitchFamily="18" charset="0"/>
              </a:defRPr>
            </a:lvl2pPr>
            <a:lvl3pPr marL="922338" defTabSz="498475">
              <a:defRPr sz="2400">
                <a:solidFill>
                  <a:schemeClr val="tx1"/>
                </a:solidFill>
                <a:latin typeface="Times New Roman" pitchFamily="18" charset="0"/>
              </a:defRPr>
            </a:lvl3pPr>
            <a:lvl4pPr marL="1384300" defTabSz="498475">
              <a:defRPr sz="2400">
                <a:solidFill>
                  <a:schemeClr val="tx1"/>
                </a:solidFill>
                <a:latin typeface="Times New Roman" pitchFamily="18" charset="0"/>
              </a:defRPr>
            </a:lvl4pPr>
            <a:lvl5pPr marL="1846263" defTabSz="498475">
              <a:defRPr sz="2400">
                <a:solidFill>
                  <a:schemeClr val="tx1"/>
                </a:solidFill>
                <a:latin typeface="Times New Roman" pitchFamily="18" charset="0"/>
              </a:defRPr>
            </a:lvl5pPr>
            <a:lvl6pPr marL="2303463" defTabSz="498475" fontAlgn="base">
              <a:spcBef>
                <a:spcPct val="0"/>
              </a:spcBef>
              <a:spcAft>
                <a:spcPct val="0"/>
              </a:spcAft>
              <a:defRPr sz="2400">
                <a:solidFill>
                  <a:schemeClr val="tx1"/>
                </a:solidFill>
                <a:latin typeface="Times New Roman" pitchFamily="18" charset="0"/>
              </a:defRPr>
            </a:lvl6pPr>
            <a:lvl7pPr marL="2760663" defTabSz="498475" fontAlgn="base">
              <a:spcBef>
                <a:spcPct val="0"/>
              </a:spcBef>
              <a:spcAft>
                <a:spcPct val="0"/>
              </a:spcAft>
              <a:defRPr sz="2400">
                <a:solidFill>
                  <a:schemeClr val="tx1"/>
                </a:solidFill>
                <a:latin typeface="Times New Roman" pitchFamily="18" charset="0"/>
              </a:defRPr>
            </a:lvl7pPr>
            <a:lvl8pPr marL="3217863" defTabSz="498475" fontAlgn="base">
              <a:spcBef>
                <a:spcPct val="0"/>
              </a:spcBef>
              <a:spcAft>
                <a:spcPct val="0"/>
              </a:spcAft>
              <a:defRPr sz="2400">
                <a:solidFill>
                  <a:schemeClr val="tx1"/>
                </a:solidFill>
                <a:latin typeface="Times New Roman" pitchFamily="18" charset="0"/>
              </a:defRPr>
            </a:lvl8pPr>
            <a:lvl9pPr marL="3675063" defTabSz="498475" fontAlgn="base">
              <a:spcBef>
                <a:spcPct val="0"/>
              </a:spcBef>
              <a:spcAft>
                <a:spcPct val="0"/>
              </a:spcAft>
              <a:defRPr sz="2400">
                <a:solidFill>
                  <a:schemeClr val="tx1"/>
                </a:solidFill>
                <a:latin typeface="Times New Roman" pitchFamily="18" charset="0"/>
              </a:defRPr>
            </a:lvl9pPr>
          </a:lstStyle>
          <a:p>
            <a:pPr eaLnBrk="0" hangingPunct="0">
              <a:lnSpc>
                <a:spcPct val="90000"/>
              </a:lnSpc>
              <a:spcBef>
                <a:spcPct val="50000"/>
              </a:spcBef>
            </a:pPr>
            <a:r>
              <a:rPr lang="de-CH" altLang="de-DE" sz="1100" b="1" dirty="0">
                <a:latin typeface="+mj-lt"/>
              </a:rPr>
              <a:t>Beginn Training</a:t>
            </a:r>
          </a:p>
        </p:txBody>
      </p:sp>
      <p:sp>
        <p:nvSpPr>
          <p:cNvPr id="123" name="Line 109"/>
          <p:cNvSpPr>
            <a:spLocks noChangeShapeType="1"/>
          </p:cNvSpPr>
          <p:nvPr/>
        </p:nvSpPr>
        <p:spPr bwMode="auto">
          <a:xfrm flipH="1" flipV="1">
            <a:off x="4021138" y="2237439"/>
            <a:ext cx="215900" cy="99536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latin typeface="+mj-lt"/>
            </a:endParaRPr>
          </a:p>
        </p:txBody>
      </p:sp>
      <p:sp>
        <p:nvSpPr>
          <p:cNvPr id="124" name="Rectangle 110"/>
          <p:cNvSpPr>
            <a:spLocks noChangeArrowheads="1"/>
          </p:cNvSpPr>
          <p:nvPr/>
        </p:nvSpPr>
        <p:spPr bwMode="auto">
          <a:xfrm>
            <a:off x="4752024" y="2223424"/>
            <a:ext cx="1625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8100" rIns="73025" bIns="38100">
            <a:spAutoFit/>
          </a:bodyPr>
          <a:lstStyle>
            <a:lvl1pPr defTabSz="498475">
              <a:defRPr sz="2400">
                <a:solidFill>
                  <a:schemeClr val="tx1"/>
                </a:solidFill>
                <a:latin typeface="Times New Roman" pitchFamily="18" charset="0"/>
              </a:defRPr>
            </a:lvl1pPr>
            <a:lvl2pPr marL="461963" defTabSz="498475">
              <a:defRPr sz="2400">
                <a:solidFill>
                  <a:schemeClr val="tx1"/>
                </a:solidFill>
                <a:latin typeface="Times New Roman" pitchFamily="18" charset="0"/>
              </a:defRPr>
            </a:lvl2pPr>
            <a:lvl3pPr marL="922338" defTabSz="498475">
              <a:defRPr sz="2400">
                <a:solidFill>
                  <a:schemeClr val="tx1"/>
                </a:solidFill>
                <a:latin typeface="Times New Roman" pitchFamily="18" charset="0"/>
              </a:defRPr>
            </a:lvl3pPr>
            <a:lvl4pPr marL="1384300" defTabSz="498475">
              <a:defRPr sz="2400">
                <a:solidFill>
                  <a:schemeClr val="tx1"/>
                </a:solidFill>
                <a:latin typeface="Times New Roman" pitchFamily="18" charset="0"/>
              </a:defRPr>
            </a:lvl4pPr>
            <a:lvl5pPr marL="1846263" defTabSz="498475">
              <a:defRPr sz="2400">
                <a:solidFill>
                  <a:schemeClr val="tx1"/>
                </a:solidFill>
                <a:latin typeface="Times New Roman" pitchFamily="18" charset="0"/>
              </a:defRPr>
            </a:lvl5pPr>
            <a:lvl6pPr marL="2303463" defTabSz="498475" fontAlgn="base">
              <a:spcBef>
                <a:spcPct val="0"/>
              </a:spcBef>
              <a:spcAft>
                <a:spcPct val="0"/>
              </a:spcAft>
              <a:defRPr sz="2400">
                <a:solidFill>
                  <a:schemeClr val="tx1"/>
                </a:solidFill>
                <a:latin typeface="Times New Roman" pitchFamily="18" charset="0"/>
              </a:defRPr>
            </a:lvl6pPr>
            <a:lvl7pPr marL="2760663" defTabSz="498475" fontAlgn="base">
              <a:spcBef>
                <a:spcPct val="0"/>
              </a:spcBef>
              <a:spcAft>
                <a:spcPct val="0"/>
              </a:spcAft>
              <a:defRPr sz="2400">
                <a:solidFill>
                  <a:schemeClr val="tx1"/>
                </a:solidFill>
                <a:latin typeface="Times New Roman" pitchFamily="18" charset="0"/>
              </a:defRPr>
            </a:lvl7pPr>
            <a:lvl8pPr marL="3217863" defTabSz="498475" fontAlgn="base">
              <a:spcBef>
                <a:spcPct val="0"/>
              </a:spcBef>
              <a:spcAft>
                <a:spcPct val="0"/>
              </a:spcAft>
              <a:defRPr sz="2400">
                <a:solidFill>
                  <a:schemeClr val="tx1"/>
                </a:solidFill>
                <a:latin typeface="Times New Roman" pitchFamily="18" charset="0"/>
              </a:defRPr>
            </a:lvl8pPr>
            <a:lvl9pPr marL="3675063" defTabSz="498475" fontAlgn="base">
              <a:spcBef>
                <a:spcPct val="0"/>
              </a:spcBef>
              <a:spcAft>
                <a:spcPct val="0"/>
              </a:spcAft>
              <a:defRPr sz="2400">
                <a:solidFill>
                  <a:schemeClr val="tx1"/>
                </a:solidFill>
                <a:latin typeface="Times New Roman" pitchFamily="18" charset="0"/>
              </a:defRPr>
            </a:lvl9pPr>
          </a:lstStyle>
          <a:p>
            <a:pPr eaLnBrk="0" hangingPunct="0">
              <a:lnSpc>
                <a:spcPct val="90000"/>
              </a:lnSpc>
              <a:spcBef>
                <a:spcPct val="50000"/>
              </a:spcBef>
            </a:pPr>
            <a:r>
              <a:rPr lang="de-CH" altLang="de-DE" sz="1000" b="1" dirty="0">
                <a:latin typeface="+mj-lt"/>
              </a:rPr>
              <a:t>Ende Training</a:t>
            </a:r>
          </a:p>
        </p:txBody>
      </p:sp>
      <p:sp>
        <p:nvSpPr>
          <p:cNvPr id="125" name="Rectangle 111"/>
          <p:cNvSpPr>
            <a:spLocks noChangeArrowheads="1"/>
          </p:cNvSpPr>
          <p:nvPr/>
        </p:nvSpPr>
        <p:spPr bwMode="auto">
          <a:xfrm>
            <a:off x="5360988" y="2943520"/>
            <a:ext cx="19446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3025" tIns="38100" rIns="73025" bIns="38100">
            <a:spAutoFit/>
          </a:bodyPr>
          <a:lstStyle>
            <a:lvl1pPr defTabSz="498475">
              <a:defRPr sz="2400">
                <a:solidFill>
                  <a:schemeClr val="tx1"/>
                </a:solidFill>
                <a:latin typeface="Times New Roman" pitchFamily="18" charset="0"/>
              </a:defRPr>
            </a:lvl1pPr>
            <a:lvl2pPr marL="461963" defTabSz="498475">
              <a:defRPr sz="2400">
                <a:solidFill>
                  <a:schemeClr val="tx1"/>
                </a:solidFill>
                <a:latin typeface="Times New Roman" pitchFamily="18" charset="0"/>
              </a:defRPr>
            </a:lvl2pPr>
            <a:lvl3pPr marL="922338" defTabSz="498475">
              <a:defRPr sz="2400">
                <a:solidFill>
                  <a:schemeClr val="tx1"/>
                </a:solidFill>
                <a:latin typeface="Times New Roman" pitchFamily="18" charset="0"/>
              </a:defRPr>
            </a:lvl3pPr>
            <a:lvl4pPr marL="1384300" defTabSz="498475">
              <a:defRPr sz="2400">
                <a:solidFill>
                  <a:schemeClr val="tx1"/>
                </a:solidFill>
                <a:latin typeface="Times New Roman" pitchFamily="18" charset="0"/>
              </a:defRPr>
            </a:lvl4pPr>
            <a:lvl5pPr marL="1846263" defTabSz="498475">
              <a:defRPr sz="2400">
                <a:solidFill>
                  <a:schemeClr val="tx1"/>
                </a:solidFill>
                <a:latin typeface="Times New Roman" pitchFamily="18" charset="0"/>
              </a:defRPr>
            </a:lvl5pPr>
            <a:lvl6pPr marL="2303463" defTabSz="498475" fontAlgn="base">
              <a:spcBef>
                <a:spcPct val="0"/>
              </a:spcBef>
              <a:spcAft>
                <a:spcPct val="0"/>
              </a:spcAft>
              <a:defRPr sz="2400">
                <a:solidFill>
                  <a:schemeClr val="tx1"/>
                </a:solidFill>
                <a:latin typeface="Times New Roman" pitchFamily="18" charset="0"/>
              </a:defRPr>
            </a:lvl6pPr>
            <a:lvl7pPr marL="2760663" defTabSz="498475" fontAlgn="base">
              <a:spcBef>
                <a:spcPct val="0"/>
              </a:spcBef>
              <a:spcAft>
                <a:spcPct val="0"/>
              </a:spcAft>
              <a:defRPr sz="2400">
                <a:solidFill>
                  <a:schemeClr val="tx1"/>
                </a:solidFill>
                <a:latin typeface="Times New Roman" pitchFamily="18" charset="0"/>
              </a:defRPr>
            </a:lvl7pPr>
            <a:lvl8pPr marL="3217863" defTabSz="498475" fontAlgn="base">
              <a:spcBef>
                <a:spcPct val="0"/>
              </a:spcBef>
              <a:spcAft>
                <a:spcPct val="0"/>
              </a:spcAft>
              <a:defRPr sz="2400">
                <a:solidFill>
                  <a:schemeClr val="tx1"/>
                </a:solidFill>
                <a:latin typeface="Times New Roman" pitchFamily="18" charset="0"/>
              </a:defRPr>
            </a:lvl8pPr>
            <a:lvl9pPr marL="3675063" defTabSz="498475" fontAlgn="base">
              <a:spcBef>
                <a:spcPct val="0"/>
              </a:spcBef>
              <a:spcAft>
                <a:spcPct val="0"/>
              </a:spcAft>
              <a:defRPr sz="2400">
                <a:solidFill>
                  <a:schemeClr val="tx1"/>
                </a:solidFill>
                <a:latin typeface="Times New Roman" pitchFamily="18" charset="0"/>
              </a:defRPr>
            </a:lvl9pPr>
          </a:lstStyle>
          <a:p>
            <a:pPr eaLnBrk="0" hangingPunct="0">
              <a:lnSpc>
                <a:spcPct val="90000"/>
              </a:lnSpc>
              <a:spcBef>
                <a:spcPct val="50000"/>
              </a:spcBef>
            </a:pPr>
            <a:r>
              <a:rPr lang="de-CH" altLang="de-DE" sz="1000" b="1" dirty="0">
                <a:latin typeface="+mj-lt"/>
              </a:rPr>
              <a:t>Beginn Training</a:t>
            </a:r>
          </a:p>
        </p:txBody>
      </p:sp>
      <p:sp>
        <p:nvSpPr>
          <p:cNvPr id="126" name="Rectangle 112"/>
          <p:cNvSpPr>
            <a:spLocks noChangeArrowheads="1"/>
          </p:cNvSpPr>
          <p:nvPr/>
        </p:nvSpPr>
        <p:spPr bwMode="auto">
          <a:xfrm>
            <a:off x="2784812" y="5074301"/>
            <a:ext cx="41275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tabLst>
                <a:tab pos="958850" algn="l"/>
                <a:tab pos="2289175" algn="l"/>
              </a:tabLst>
              <a:defRPr sz="2400">
                <a:solidFill>
                  <a:schemeClr val="tx1"/>
                </a:solidFill>
                <a:latin typeface="Times New Roman" pitchFamily="18" charset="0"/>
              </a:defRPr>
            </a:lvl1pPr>
            <a:lvl2pPr marL="369888" defTabSz="319088">
              <a:tabLst>
                <a:tab pos="958850" algn="l"/>
                <a:tab pos="2289175" algn="l"/>
              </a:tabLst>
              <a:defRPr sz="2400">
                <a:solidFill>
                  <a:schemeClr val="tx1"/>
                </a:solidFill>
                <a:latin typeface="Times New Roman" pitchFamily="18" charset="0"/>
              </a:defRPr>
            </a:lvl2pPr>
            <a:lvl3pPr marL="738188" defTabSz="319088">
              <a:tabLst>
                <a:tab pos="958850" algn="l"/>
                <a:tab pos="2289175" algn="l"/>
              </a:tabLst>
              <a:defRPr sz="2400">
                <a:solidFill>
                  <a:schemeClr val="tx1"/>
                </a:solidFill>
                <a:latin typeface="Times New Roman" pitchFamily="18" charset="0"/>
              </a:defRPr>
            </a:lvl3pPr>
            <a:lvl4pPr marL="1108075" defTabSz="319088">
              <a:tabLst>
                <a:tab pos="958850" algn="l"/>
                <a:tab pos="2289175" algn="l"/>
              </a:tabLst>
              <a:defRPr sz="2400">
                <a:solidFill>
                  <a:schemeClr val="tx1"/>
                </a:solidFill>
                <a:latin typeface="Times New Roman" pitchFamily="18" charset="0"/>
              </a:defRPr>
            </a:lvl4pPr>
            <a:lvl5pPr marL="1476375" defTabSz="319088">
              <a:tabLst>
                <a:tab pos="958850" algn="l"/>
                <a:tab pos="2289175" algn="l"/>
              </a:tabLst>
              <a:defRPr sz="2400">
                <a:solidFill>
                  <a:schemeClr val="tx1"/>
                </a:solidFill>
                <a:latin typeface="Times New Roman" pitchFamily="18" charset="0"/>
              </a:defRPr>
            </a:lvl5pPr>
            <a:lvl6pPr marL="1933575" defTabSz="319088" fontAlgn="base">
              <a:spcBef>
                <a:spcPct val="0"/>
              </a:spcBef>
              <a:spcAft>
                <a:spcPct val="0"/>
              </a:spcAft>
              <a:tabLst>
                <a:tab pos="958850" algn="l"/>
                <a:tab pos="2289175" algn="l"/>
              </a:tabLst>
              <a:defRPr sz="2400">
                <a:solidFill>
                  <a:schemeClr val="tx1"/>
                </a:solidFill>
                <a:latin typeface="Times New Roman" pitchFamily="18" charset="0"/>
              </a:defRPr>
            </a:lvl6pPr>
            <a:lvl7pPr marL="2390775" defTabSz="319088" fontAlgn="base">
              <a:spcBef>
                <a:spcPct val="0"/>
              </a:spcBef>
              <a:spcAft>
                <a:spcPct val="0"/>
              </a:spcAft>
              <a:tabLst>
                <a:tab pos="958850" algn="l"/>
                <a:tab pos="2289175" algn="l"/>
              </a:tabLst>
              <a:defRPr sz="2400">
                <a:solidFill>
                  <a:schemeClr val="tx1"/>
                </a:solidFill>
                <a:latin typeface="Times New Roman" pitchFamily="18" charset="0"/>
              </a:defRPr>
            </a:lvl7pPr>
            <a:lvl8pPr marL="2847975" defTabSz="319088" fontAlgn="base">
              <a:spcBef>
                <a:spcPct val="0"/>
              </a:spcBef>
              <a:spcAft>
                <a:spcPct val="0"/>
              </a:spcAft>
              <a:tabLst>
                <a:tab pos="958850" algn="l"/>
                <a:tab pos="2289175" algn="l"/>
              </a:tabLst>
              <a:defRPr sz="2400">
                <a:solidFill>
                  <a:schemeClr val="tx1"/>
                </a:solidFill>
                <a:latin typeface="Times New Roman" pitchFamily="18" charset="0"/>
              </a:defRPr>
            </a:lvl8pPr>
            <a:lvl9pPr marL="3305175" defTabSz="319088" fontAlgn="base">
              <a:spcBef>
                <a:spcPct val="0"/>
              </a:spcBef>
              <a:spcAft>
                <a:spcPct val="0"/>
              </a:spcAft>
              <a:tabLst>
                <a:tab pos="958850" algn="l"/>
                <a:tab pos="2289175" algn="l"/>
              </a:tabLst>
              <a:defRPr sz="2400">
                <a:solidFill>
                  <a:schemeClr val="tx1"/>
                </a:solidFill>
                <a:latin typeface="Times New Roman" pitchFamily="18" charset="0"/>
              </a:defRPr>
            </a:lvl9pPr>
          </a:lstStyle>
          <a:p>
            <a:pPr eaLnBrk="0" hangingPunct="0">
              <a:lnSpc>
                <a:spcPct val="90000"/>
              </a:lnSpc>
              <a:spcBef>
                <a:spcPct val="50000"/>
              </a:spcBef>
            </a:pPr>
            <a:r>
              <a:rPr lang="de-CH" altLang="de-DE" sz="2000" b="1" dirty="0" smtClean="0">
                <a:solidFill>
                  <a:srgbClr val="FFC000"/>
                </a:solidFill>
                <a:latin typeface="+mj-lt"/>
              </a:rPr>
              <a:t>inaktiv</a:t>
            </a:r>
            <a:r>
              <a:rPr lang="de-CH" altLang="de-DE" sz="2000" b="1" dirty="0" smtClean="0">
                <a:latin typeface="+mj-lt"/>
              </a:rPr>
              <a:t>    </a:t>
            </a:r>
            <a:r>
              <a:rPr lang="de-CH" altLang="de-DE" sz="2000" b="1" dirty="0" smtClean="0">
                <a:solidFill>
                  <a:srgbClr val="00B0F0"/>
                </a:solidFill>
                <a:latin typeface="+mj-lt"/>
              </a:rPr>
              <a:t>aktiv</a:t>
            </a:r>
            <a:r>
              <a:rPr lang="de-CH" altLang="de-DE" sz="2000" b="1" dirty="0" smtClean="0">
                <a:latin typeface="+mj-lt"/>
              </a:rPr>
              <a:t>    </a:t>
            </a:r>
            <a:r>
              <a:rPr lang="de-CH" altLang="de-DE" sz="2000" b="1" dirty="0" smtClean="0">
                <a:solidFill>
                  <a:srgbClr val="00B050"/>
                </a:solidFill>
                <a:latin typeface="+mj-lt"/>
              </a:rPr>
              <a:t>trainiert</a:t>
            </a:r>
            <a:endParaRPr lang="de-CH" altLang="de-DE" sz="2000" b="1" dirty="0">
              <a:solidFill>
                <a:srgbClr val="00B050"/>
              </a:solidFill>
              <a:latin typeface="+mj-lt"/>
            </a:endParaRPr>
          </a:p>
        </p:txBody>
      </p:sp>
      <p:sp>
        <p:nvSpPr>
          <p:cNvPr id="128" name="Rectangle 103"/>
          <p:cNvSpPr>
            <a:spLocks noChangeArrowheads="1"/>
          </p:cNvSpPr>
          <p:nvPr/>
        </p:nvSpPr>
        <p:spPr bwMode="auto">
          <a:xfrm>
            <a:off x="6732288" y="4655902"/>
            <a:ext cx="1087438" cy="39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defRPr sz="2400">
                <a:solidFill>
                  <a:schemeClr val="tx1"/>
                </a:solidFill>
                <a:latin typeface="Times New Roman" pitchFamily="18" charset="0"/>
              </a:defRPr>
            </a:lvl1pPr>
            <a:lvl2pPr marL="369888" defTabSz="319088">
              <a:defRPr sz="2400">
                <a:solidFill>
                  <a:schemeClr val="tx1"/>
                </a:solidFill>
                <a:latin typeface="Times New Roman" pitchFamily="18" charset="0"/>
              </a:defRPr>
            </a:lvl2pPr>
            <a:lvl3pPr marL="738188" defTabSz="319088">
              <a:defRPr sz="2400">
                <a:solidFill>
                  <a:schemeClr val="tx1"/>
                </a:solidFill>
                <a:latin typeface="Times New Roman" pitchFamily="18" charset="0"/>
              </a:defRPr>
            </a:lvl3pPr>
            <a:lvl4pPr marL="1108075" defTabSz="319088">
              <a:defRPr sz="2400">
                <a:solidFill>
                  <a:schemeClr val="tx1"/>
                </a:solidFill>
                <a:latin typeface="Times New Roman" pitchFamily="18" charset="0"/>
              </a:defRPr>
            </a:lvl4pPr>
            <a:lvl5pPr marL="1476375" defTabSz="319088">
              <a:defRPr sz="2400">
                <a:solidFill>
                  <a:schemeClr val="tx1"/>
                </a:solidFill>
                <a:latin typeface="Times New Roman" pitchFamily="18" charset="0"/>
              </a:defRPr>
            </a:lvl5pPr>
            <a:lvl6pPr marL="1933575" defTabSz="319088" fontAlgn="base">
              <a:spcBef>
                <a:spcPct val="0"/>
              </a:spcBef>
              <a:spcAft>
                <a:spcPct val="0"/>
              </a:spcAft>
              <a:defRPr sz="2400">
                <a:solidFill>
                  <a:schemeClr val="tx1"/>
                </a:solidFill>
                <a:latin typeface="Times New Roman" pitchFamily="18" charset="0"/>
              </a:defRPr>
            </a:lvl6pPr>
            <a:lvl7pPr marL="2390775" defTabSz="319088" fontAlgn="base">
              <a:spcBef>
                <a:spcPct val="0"/>
              </a:spcBef>
              <a:spcAft>
                <a:spcPct val="0"/>
              </a:spcAft>
              <a:defRPr sz="2400">
                <a:solidFill>
                  <a:schemeClr val="tx1"/>
                </a:solidFill>
                <a:latin typeface="Times New Roman" pitchFamily="18" charset="0"/>
              </a:defRPr>
            </a:lvl7pPr>
            <a:lvl8pPr marL="2847975" defTabSz="319088" fontAlgn="base">
              <a:spcBef>
                <a:spcPct val="0"/>
              </a:spcBef>
              <a:spcAft>
                <a:spcPct val="0"/>
              </a:spcAft>
              <a:defRPr sz="2400">
                <a:solidFill>
                  <a:schemeClr val="tx1"/>
                </a:solidFill>
                <a:latin typeface="Times New Roman" pitchFamily="18" charset="0"/>
              </a:defRPr>
            </a:lvl8pPr>
            <a:lvl9pPr marL="3305175" defTabSz="319088" fontAlgn="base">
              <a:spcBef>
                <a:spcPct val="0"/>
              </a:spcBef>
              <a:spcAft>
                <a:spcPct val="0"/>
              </a:spcAft>
              <a:defRPr sz="2400">
                <a:solidFill>
                  <a:schemeClr val="tx1"/>
                </a:solidFill>
                <a:latin typeface="Times New Roman" pitchFamily="18" charset="0"/>
              </a:defRPr>
            </a:lvl9pPr>
          </a:lstStyle>
          <a:p>
            <a:pPr eaLnBrk="0" hangingPunct="0">
              <a:lnSpc>
                <a:spcPct val="90000"/>
              </a:lnSpc>
              <a:spcBef>
                <a:spcPct val="50000"/>
              </a:spcBef>
            </a:pPr>
            <a:r>
              <a:rPr lang="de-CH" altLang="de-DE" sz="1200" b="1" dirty="0">
                <a:latin typeface="+mj-lt"/>
              </a:rPr>
              <a:t>Alter in Jahren</a:t>
            </a:r>
          </a:p>
        </p:txBody>
      </p:sp>
      <p:sp>
        <p:nvSpPr>
          <p:cNvPr id="129" name="Rectangle 5"/>
          <p:cNvSpPr>
            <a:spLocks noChangeArrowheads="1"/>
          </p:cNvSpPr>
          <p:nvPr/>
        </p:nvSpPr>
        <p:spPr bwMode="auto">
          <a:xfrm>
            <a:off x="7084728" y="3699036"/>
            <a:ext cx="1447800" cy="55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8738" tIns="30163" rIns="58738" bIns="30163">
            <a:spAutoFit/>
          </a:bodyPr>
          <a:lstStyle>
            <a:lvl1pPr defTabSz="319088">
              <a:defRPr sz="2400">
                <a:solidFill>
                  <a:schemeClr val="tx1"/>
                </a:solidFill>
                <a:latin typeface="Times New Roman" pitchFamily="18" charset="0"/>
              </a:defRPr>
            </a:lvl1pPr>
            <a:lvl2pPr marL="369888" defTabSz="319088">
              <a:defRPr sz="2400">
                <a:solidFill>
                  <a:schemeClr val="tx1"/>
                </a:solidFill>
                <a:latin typeface="Times New Roman" pitchFamily="18" charset="0"/>
              </a:defRPr>
            </a:lvl2pPr>
            <a:lvl3pPr marL="738188" defTabSz="319088">
              <a:defRPr sz="2400">
                <a:solidFill>
                  <a:schemeClr val="tx1"/>
                </a:solidFill>
                <a:latin typeface="Times New Roman" pitchFamily="18" charset="0"/>
              </a:defRPr>
            </a:lvl3pPr>
            <a:lvl4pPr marL="1108075" defTabSz="319088">
              <a:defRPr sz="2400">
                <a:solidFill>
                  <a:schemeClr val="tx1"/>
                </a:solidFill>
                <a:latin typeface="Times New Roman" pitchFamily="18" charset="0"/>
              </a:defRPr>
            </a:lvl4pPr>
            <a:lvl5pPr marL="1476375" defTabSz="319088">
              <a:defRPr sz="2400">
                <a:solidFill>
                  <a:schemeClr val="tx1"/>
                </a:solidFill>
                <a:latin typeface="Times New Roman" pitchFamily="18" charset="0"/>
              </a:defRPr>
            </a:lvl5pPr>
            <a:lvl6pPr marL="1933575" defTabSz="319088" fontAlgn="base">
              <a:spcBef>
                <a:spcPct val="0"/>
              </a:spcBef>
              <a:spcAft>
                <a:spcPct val="0"/>
              </a:spcAft>
              <a:defRPr sz="2400">
                <a:solidFill>
                  <a:schemeClr val="tx1"/>
                </a:solidFill>
                <a:latin typeface="Times New Roman" pitchFamily="18" charset="0"/>
              </a:defRPr>
            </a:lvl6pPr>
            <a:lvl7pPr marL="2390775" defTabSz="319088" fontAlgn="base">
              <a:spcBef>
                <a:spcPct val="0"/>
              </a:spcBef>
              <a:spcAft>
                <a:spcPct val="0"/>
              </a:spcAft>
              <a:defRPr sz="2400">
                <a:solidFill>
                  <a:schemeClr val="tx1"/>
                </a:solidFill>
                <a:latin typeface="Times New Roman" pitchFamily="18" charset="0"/>
              </a:defRPr>
            </a:lvl7pPr>
            <a:lvl8pPr marL="2847975" defTabSz="319088" fontAlgn="base">
              <a:spcBef>
                <a:spcPct val="0"/>
              </a:spcBef>
              <a:spcAft>
                <a:spcPct val="0"/>
              </a:spcAft>
              <a:defRPr sz="2400">
                <a:solidFill>
                  <a:schemeClr val="tx1"/>
                </a:solidFill>
                <a:latin typeface="Times New Roman" pitchFamily="18" charset="0"/>
              </a:defRPr>
            </a:lvl8pPr>
            <a:lvl9pPr marL="3305175" defTabSz="319088" fontAlgn="base">
              <a:spcBef>
                <a:spcPct val="0"/>
              </a:spcBef>
              <a:spcAft>
                <a:spcPct val="0"/>
              </a:spcAft>
              <a:defRPr sz="2400">
                <a:solidFill>
                  <a:schemeClr val="tx1"/>
                </a:solidFill>
                <a:latin typeface="Times New Roman" pitchFamily="18" charset="0"/>
              </a:defRPr>
            </a:lvl9pPr>
          </a:lstStyle>
          <a:p>
            <a:pPr eaLnBrk="0" hangingPunct="0">
              <a:lnSpc>
                <a:spcPct val="90000"/>
              </a:lnSpc>
              <a:spcBef>
                <a:spcPct val="50000"/>
              </a:spcBef>
            </a:pPr>
            <a:r>
              <a:rPr lang="de-CH" altLang="de-DE" sz="1200" b="1" dirty="0">
                <a:latin typeface="+mj-lt"/>
              </a:rPr>
              <a:t>Schwelle zu Behinderung und Abhängigkeit</a:t>
            </a:r>
          </a:p>
        </p:txBody>
      </p:sp>
    </p:spTree>
    <p:extLst>
      <p:ext uri="{BB962C8B-B14F-4D97-AF65-F5344CB8AC3E}">
        <p14:creationId xmlns:p14="http://schemas.microsoft.com/office/powerpoint/2010/main" val="4078495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80840771\AppData\Local\Microsoft\Windows\Temporary Internet Files\Content.IE5\1YHG19D3\question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12" y="998676"/>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80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Sinnvermittlung</a:t>
            </a:r>
            <a:endParaRPr lang="de-CH" dirty="0"/>
          </a:p>
        </p:txBody>
      </p:sp>
      <p:sp>
        <p:nvSpPr>
          <p:cNvPr id="3" name="Inhaltsplatzhalter 2"/>
          <p:cNvSpPr>
            <a:spLocks noGrp="1"/>
          </p:cNvSpPr>
          <p:nvPr>
            <p:ph idx="1"/>
          </p:nvPr>
        </p:nvSpPr>
        <p:spPr>
          <a:xfrm>
            <a:off x="1285875" y="998676"/>
            <a:ext cx="7475538" cy="5130684"/>
          </a:xfrm>
        </p:spPr>
        <p:txBody>
          <a:bodyPr/>
          <a:lstStyle/>
          <a:p>
            <a:pPr>
              <a:buClr>
                <a:schemeClr val="bg2"/>
              </a:buClr>
            </a:pPr>
            <a:r>
              <a:rPr lang="de-CH" b="1" dirty="0" smtClean="0"/>
              <a:t>Psyche</a:t>
            </a:r>
          </a:p>
          <a:p>
            <a:pPr lvl="1"/>
            <a:r>
              <a:rPr lang="de-CH" sz="2400" dirty="0" smtClean="0">
                <a:solidFill>
                  <a:schemeClr val="tx1"/>
                </a:solidFill>
              </a:rPr>
              <a:t>Abwechslung zum militärischen Alltag</a:t>
            </a:r>
          </a:p>
          <a:p>
            <a:pPr marL="57150" indent="0">
              <a:buNone/>
            </a:pPr>
            <a:r>
              <a:rPr lang="de-CH" sz="1800" dirty="0"/>
              <a:t>	</a:t>
            </a:r>
            <a:r>
              <a:rPr lang="de-CH" sz="1800" dirty="0" smtClean="0">
                <a:solidFill>
                  <a:schemeClr val="tx1"/>
                </a:solidFill>
              </a:rPr>
              <a:t>"Während dem Sport kann ich abschalten und Spass haben!"</a:t>
            </a:r>
          </a:p>
          <a:p>
            <a:pPr marL="57150" indent="0">
              <a:buNone/>
            </a:pPr>
            <a:endParaRPr lang="de-CH" sz="2000" dirty="0" smtClean="0">
              <a:solidFill>
                <a:schemeClr val="tx1"/>
              </a:solidFill>
            </a:endParaRPr>
          </a:p>
          <a:p>
            <a:pPr marL="57150" indent="0">
              <a:buNone/>
            </a:pPr>
            <a:endParaRPr lang="de-CH" sz="2000" dirty="0"/>
          </a:p>
          <a:p>
            <a:pPr marL="57150" indent="0">
              <a:buNone/>
            </a:pPr>
            <a:endParaRPr lang="de-CH" sz="2000" dirty="0" smtClean="0">
              <a:solidFill>
                <a:schemeClr val="tx1"/>
              </a:solidFill>
            </a:endParaRPr>
          </a:p>
          <a:p>
            <a:pPr marL="57150" indent="0">
              <a:buNone/>
            </a:pPr>
            <a:endParaRPr lang="de-CH" sz="2000" dirty="0"/>
          </a:p>
          <a:p>
            <a:pPr marL="57150" indent="0">
              <a:buNone/>
            </a:pPr>
            <a:endParaRPr lang="de-CH" sz="2000" dirty="0" smtClean="0">
              <a:solidFill>
                <a:schemeClr val="tx1"/>
              </a:solidFill>
            </a:endParaRPr>
          </a:p>
          <a:p>
            <a:pPr marL="342900" lvl="1" indent="-342900"/>
            <a:r>
              <a:rPr lang="de-CH" b="1" dirty="0" smtClean="0">
                <a:solidFill>
                  <a:schemeClr val="tx1"/>
                </a:solidFill>
                <a:ea typeface="+mn-ea"/>
                <a:cs typeface="+mn-cs"/>
              </a:rPr>
              <a:t>Physis</a:t>
            </a:r>
            <a:endParaRPr lang="de-CH" sz="1800" dirty="0" smtClean="0">
              <a:solidFill>
                <a:schemeClr val="tx1"/>
              </a:solidFill>
              <a:ea typeface="+mn-ea"/>
              <a:cs typeface="+mn-cs"/>
            </a:endParaRPr>
          </a:p>
          <a:p>
            <a:pPr lvl="1"/>
            <a:r>
              <a:rPr lang="de-CH" sz="2400" dirty="0" smtClean="0">
                <a:solidFill>
                  <a:schemeClr val="tx1"/>
                </a:solidFill>
              </a:rPr>
              <a:t>Profitieren vom Sportangebot</a:t>
            </a:r>
          </a:p>
          <a:p>
            <a:pPr marL="57150" indent="0">
              <a:buNone/>
            </a:pPr>
            <a:r>
              <a:rPr lang="de-CH" sz="1800" dirty="0" smtClean="0">
                <a:solidFill>
                  <a:schemeClr val="tx1"/>
                </a:solidFill>
              </a:rPr>
              <a:t>	"Bin ich schon hier, verbessere ich auch gleich meine Fitness!"</a:t>
            </a:r>
          </a:p>
          <a:p>
            <a:pPr lvl="1"/>
            <a:r>
              <a:rPr lang="de-CH" sz="2400" dirty="0" smtClean="0">
                <a:solidFill>
                  <a:schemeClr val="tx1"/>
                </a:solidFill>
              </a:rPr>
              <a:t>"Gratis" Leistungsdiagnostik</a:t>
            </a:r>
          </a:p>
          <a:p>
            <a:pPr marL="57150" indent="0">
              <a:buNone/>
            </a:pPr>
            <a:r>
              <a:rPr lang="de-CH" sz="1800" dirty="0" smtClean="0">
                <a:solidFill>
                  <a:schemeClr val="tx1"/>
                </a:solidFill>
              </a:rPr>
              <a:t>	"Dank den Sporttests sehe ich, wo ich mich verbessert habe!"</a:t>
            </a:r>
          </a:p>
        </p:txBody>
      </p:sp>
      <p:pic>
        <p:nvPicPr>
          <p:cNvPr id="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t="-2" b="12619"/>
          <a:stretch>
            <a:fillRect/>
          </a:stretch>
        </p:blipFill>
        <p:spPr bwMode="auto">
          <a:xfrm>
            <a:off x="1292670" y="2348856"/>
            <a:ext cx="220384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p:cNvPicPr>
            <a:picLocks noChangeAspect="1"/>
          </p:cNvPicPr>
          <p:nvPr/>
        </p:nvPicPr>
        <p:blipFill rotWithShape="1">
          <a:blip r:embed="rId4" cstate="print">
            <a:extLst>
              <a:ext uri="{28A0092B-C50C-407E-A947-70E740481C1C}">
                <a14:useLocalDpi xmlns:a14="http://schemas.microsoft.com/office/drawing/2010/main" val="0"/>
              </a:ext>
            </a:extLst>
          </a:blip>
          <a:srcRect r="23819"/>
          <a:stretch/>
        </p:blipFill>
        <p:spPr>
          <a:xfrm>
            <a:off x="6016846" y="2348856"/>
            <a:ext cx="2093376" cy="14400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6678" y="2348856"/>
            <a:ext cx="2160000" cy="1440000"/>
          </a:xfrm>
          <a:prstGeom prst="rect">
            <a:avLst/>
          </a:prstGeom>
        </p:spPr>
      </p:pic>
    </p:spTree>
    <p:extLst>
      <p:ext uri="{BB962C8B-B14F-4D97-AF65-F5344CB8AC3E}">
        <p14:creationId xmlns:p14="http://schemas.microsoft.com/office/powerpoint/2010/main" val="8146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1000"/>
                                        <p:tgtEl>
                                          <p:spTgt spid="3">
                                            <p:txEl>
                                              <p:pRg st="10" end="10"/>
                                            </p:txEl>
                                          </p:spTgt>
                                        </p:tgtEl>
                                      </p:cBhvr>
                                    </p:animEffect>
                                    <p:anim calcmode="lin" valueType="num">
                                      <p:cBhvr>
                                        <p:cTn id="4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Literaturverzeichnis</a:t>
            </a:r>
            <a:endParaRPr lang="de-CH" dirty="0"/>
          </a:p>
        </p:txBody>
      </p:sp>
      <p:sp>
        <p:nvSpPr>
          <p:cNvPr id="7" name="Textfeld 5"/>
          <p:cNvSpPr txBox="1">
            <a:spLocks noGrp="1" noChangeArrowheads="1"/>
          </p:cNvSpPr>
          <p:nvPr>
            <p:ph idx="1"/>
          </p:nvPr>
        </p:nvSpPr>
        <p:spPr bwMode="auto">
          <a:xfrm>
            <a:off x="1285875" y="1449388"/>
            <a:ext cx="7475538"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Font typeface="Arial" pitchFamily="34" charset="0"/>
              <a:buChar char="•"/>
              <a:defRPr sz="3200">
                <a:solidFill>
                  <a:schemeClr val="tx1"/>
                </a:solidFill>
                <a:latin typeface="Calibri" pitchFamily="34" charset="0"/>
              </a:defRPr>
            </a:lvl1pPr>
            <a:lvl2pPr marL="742950" indent="-285750" algn="l">
              <a:spcBef>
                <a:spcPct val="20000"/>
              </a:spcBef>
              <a:buFont typeface="Arial" pitchFamily="34" charset="0"/>
              <a:buChar char="–"/>
              <a:defRPr sz="2800">
                <a:solidFill>
                  <a:schemeClr val="tx1"/>
                </a:solidFill>
                <a:latin typeface="Calibri" pitchFamily="34" charset="0"/>
              </a:defRPr>
            </a:lvl2pPr>
            <a:lvl3pPr marL="1143000" indent="-228600" algn="l">
              <a:spcBef>
                <a:spcPct val="20000"/>
              </a:spcBef>
              <a:buFont typeface="Arial" pitchFamily="34" charset="0"/>
              <a:buChar char="•"/>
              <a:defRPr sz="2400">
                <a:solidFill>
                  <a:schemeClr val="tx1"/>
                </a:solidFill>
                <a:latin typeface="Calibri" pitchFamily="34" charset="0"/>
              </a:defRPr>
            </a:lvl3pPr>
            <a:lvl4pPr marL="1600200" indent="-228600" algn="l">
              <a:spcBef>
                <a:spcPct val="20000"/>
              </a:spcBef>
              <a:buFont typeface="Arial" pitchFamily="34" charset="0"/>
              <a:buChar char="–"/>
              <a:defRPr sz="2000">
                <a:solidFill>
                  <a:schemeClr val="tx1"/>
                </a:solidFill>
                <a:latin typeface="Calibri" pitchFamily="34" charset="0"/>
              </a:defRPr>
            </a:lvl4pPr>
            <a:lvl5pPr marL="2057400" indent="-228600" algn="l">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indent="-342900" algn="just" eaLnBrk="0" hangingPunct="0">
              <a:spcBef>
                <a:spcPct val="0"/>
              </a:spcBef>
              <a:spcAft>
                <a:spcPts val="1200"/>
              </a:spcAft>
              <a:defRPr/>
            </a:pPr>
            <a:r>
              <a:rPr lang="de-CH" altLang="de-DE" sz="2000" dirty="0" smtClean="0">
                <a:latin typeface="Arial" panose="020B0604020202020204" pitchFamily="34" charset="0"/>
              </a:rPr>
              <a:t>Bundesamt für Sport (2009). </a:t>
            </a:r>
            <a:r>
              <a:rPr lang="de-CH" altLang="de-DE" sz="2000" i="1" dirty="0" smtClean="0">
                <a:latin typeface="Arial" panose="020B0604020202020204" pitchFamily="34" charset="0"/>
              </a:rPr>
              <a:t>J+S-Kernlehrmittel</a:t>
            </a:r>
            <a:r>
              <a:rPr lang="de-CH" altLang="de-DE" sz="2000" dirty="0" smtClean="0">
                <a:latin typeface="Arial" panose="020B0604020202020204" pitchFamily="34" charset="0"/>
              </a:rPr>
              <a:t>. </a:t>
            </a:r>
            <a:r>
              <a:rPr lang="de-CH" altLang="de-DE" sz="2000" dirty="0" err="1" smtClean="0">
                <a:latin typeface="Arial" panose="020B0604020202020204" pitchFamily="34" charset="0"/>
              </a:rPr>
              <a:t>Magglingen</a:t>
            </a:r>
            <a:r>
              <a:rPr lang="de-CH" altLang="de-DE" sz="2000" dirty="0" smtClean="0">
                <a:latin typeface="Arial" panose="020B0604020202020204" pitchFamily="34" charset="0"/>
              </a:rPr>
              <a:t>: BASPO.</a:t>
            </a:r>
          </a:p>
          <a:p>
            <a:pPr marL="342900" indent="-342900" algn="just" eaLnBrk="0" hangingPunct="0">
              <a:spcBef>
                <a:spcPct val="0"/>
              </a:spcBef>
              <a:spcAft>
                <a:spcPts val="1200"/>
              </a:spcAft>
              <a:defRPr/>
            </a:pPr>
            <a:r>
              <a:rPr lang="de-CH" altLang="de-DE" sz="2000" dirty="0" smtClean="0">
                <a:latin typeface="Arial" panose="020B0604020202020204" pitchFamily="34" charset="0"/>
              </a:rPr>
              <a:t>Bundesamt für Sport (2011). </a:t>
            </a:r>
            <a:r>
              <a:rPr lang="de-CH" altLang="de-DE" sz="2000" i="1" dirty="0" smtClean="0">
                <a:latin typeface="Arial" panose="020B0604020202020204" pitchFamily="34" charset="0"/>
              </a:rPr>
              <a:t>Physis – Theoretische Grundlagen </a:t>
            </a:r>
            <a:r>
              <a:rPr lang="de-CH" altLang="de-DE" sz="2000" dirty="0" smtClean="0">
                <a:latin typeface="Arial" panose="020B0604020202020204" pitchFamily="34" charset="0"/>
              </a:rPr>
              <a:t>(3., überarbeitete Auflage). </a:t>
            </a:r>
            <a:r>
              <a:rPr lang="de-CH" altLang="de-DE" sz="2000" dirty="0" err="1" smtClean="0">
                <a:latin typeface="Arial" panose="020B0604020202020204" pitchFamily="34" charset="0"/>
              </a:rPr>
              <a:t>Magglingen</a:t>
            </a:r>
            <a:r>
              <a:rPr lang="de-CH" altLang="de-DE" sz="2000" dirty="0" smtClean="0">
                <a:latin typeface="Arial" panose="020B0604020202020204" pitchFamily="34" charset="0"/>
              </a:rPr>
              <a:t>: BASPO.</a:t>
            </a:r>
            <a:r>
              <a:rPr lang="de-CH" altLang="de-DE" sz="2000" dirty="0">
                <a:latin typeface="Arial" panose="020B0604020202020204" pitchFamily="34" charset="0"/>
              </a:rPr>
              <a:t> </a:t>
            </a:r>
            <a:endParaRPr lang="de-CH" altLang="de-DE" sz="2000" dirty="0" smtClean="0">
              <a:latin typeface="Arial" panose="020B0604020202020204" pitchFamily="34" charset="0"/>
            </a:endParaRPr>
          </a:p>
          <a:p>
            <a:pPr marL="342900" indent="-342900" algn="just" eaLnBrk="0" hangingPunct="0">
              <a:spcBef>
                <a:spcPct val="0"/>
              </a:spcBef>
              <a:spcAft>
                <a:spcPts val="1200"/>
              </a:spcAft>
              <a:defRPr/>
            </a:pPr>
            <a:r>
              <a:rPr lang="de-CH" altLang="de-DE" sz="2000" dirty="0" smtClean="0">
                <a:latin typeface="Arial" panose="020B0604020202020204" pitchFamily="34" charset="0"/>
              </a:rPr>
              <a:t>Bundesamt für Sport (2011). </a:t>
            </a:r>
            <a:r>
              <a:rPr lang="de-CH" altLang="de-DE" sz="2000" i="1" dirty="0" smtClean="0">
                <a:latin typeface="Arial" panose="020B0604020202020204" pitchFamily="34" charset="0"/>
              </a:rPr>
              <a:t>Physis – Praktische Beispiele</a:t>
            </a:r>
            <a:r>
              <a:rPr lang="de-CH" altLang="de-DE" sz="2000" dirty="0" smtClean="0">
                <a:latin typeface="Arial" panose="020B0604020202020204" pitchFamily="34" charset="0"/>
              </a:rPr>
              <a:t>. </a:t>
            </a:r>
            <a:r>
              <a:rPr lang="de-CH" altLang="de-DE" sz="2000" dirty="0" err="1" smtClean="0">
                <a:latin typeface="Arial" panose="020B0604020202020204" pitchFamily="34" charset="0"/>
              </a:rPr>
              <a:t>Magglingen</a:t>
            </a:r>
            <a:r>
              <a:rPr lang="de-CH" altLang="de-DE" sz="2000" dirty="0" smtClean="0">
                <a:latin typeface="Arial" panose="020B0604020202020204" pitchFamily="34" charset="0"/>
              </a:rPr>
              <a:t>: BASPO.</a:t>
            </a:r>
          </a:p>
          <a:p>
            <a:pPr marL="342900" indent="-342900" algn="just" eaLnBrk="0" hangingPunct="0">
              <a:spcBef>
                <a:spcPct val="0"/>
              </a:spcBef>
              <a:spcAft>
                <a:spcPts val="1200"/>
              </a:spcAft>
              <a:defRPr/>
            </a:pPr>
            <a:r>
              <a:rPr lang="de-CH" altLang="de-DE" sz="2000" dirty="0" err="1" smtClean="0">
                <a:latin typeface="Arial" panose="020B0604020202020204" pitchFamily="34" charset="0"/>
              </a:rPr>
              <a:t>Hegner</a:t>
            </a:r>
            <a:r>
              <a:rPr lang="de-CH" altLang="de-DE" sz="2000" dirty="0">
                <a:latin typeface="Arial" panose="020B0604020202020204" pitchFamily="34" charset="0"/>
              </a:rPr>
              <a:t>, J. (2012). </a:t>
            </a:r>
            <a:r>
              <a:rPr lang="de-CH" altLang="de-DE" sz="2000" i="1" dirty="0">
                <a:latin typeface="Arial" panose="020B0604020202020204" pitchFamily="34" charset="0"/>
              </a:rPr>
              <a:t>Training fundiert erklärt </a:t>
            </a:r>
            <a:r>
              <a:rPr lang="de-CH" altLang="de-DE" sz="2000" dirty="0">
                <a:latin typeface="Arial" panose="020B0604020202020204" pitchFamily="34" charset="0"/>
              </a:rPr>
              <a:t>(5., überarbeitete Auflage). Herzogenbuchsee: Ingold/BASPO</a:t>
            </a:r>
            <a:r>
              <a:rPr lang="de-CH" altLang="de-DE" sz="2000" dirty="0" smtClean="0">
                <a:latin typeface="Arial" panose="020B0604020202020204" pitchFamily="34" charset="0"/>
              </a:rPr>
              <a:t>.</a:t>
            </a:r>
          </a:p>
          <a:p>
            <a:pPr marL="342900" indent="-342900" algn="just" eaLnBrk="0" hangingPunct="0">
              <a:spcBef>
                <a:spcPct val="0"/>
              </a:spcBef>
              <a:spcAft>
                <a:spcPts val="1200"/>
              </a:spcAft>
              <a:defRPr/>
            </a:pPr>
            <a:r>
              <a:rPr lang="de-CH" altLang="de-DE" sz="2000" dirty="0" err="1" smtClean="0">
                <a:latin typeface="Arial" panose="020B0604020202020204" pitchFamily="34" charset="0"/>
              </a:rPr>
              <a:t>Spahr</a:t>
            </a:r>
            <a:r>
              <a:rPr lang="de-CH" altLang="de-DE" sz="2000" dirty="0" smtClean="0">
                <a:latin typeface="Arial" panose="020B0604020202020204" pitchFamily="34" charset="0"/>
              </a:rPr>
              <a:t>, C. &amp; </a:t>
            </a:r>
            <a:r>
              <a:rPr lang="de-CH" altLang="de-DE" sz="2000" dirty="0" err="1" smtClean="0">
                <a:latin typeface="Arial" panose="020B0604020202020204" pitchFamily="34" charset="0"/>
              </a:rPr>
              <a:t>Mannhart</a:t>
            </a:r>
            <a:r>
              <a:rPr lang="de-CH" altLang="de-DE" sz="2000" dirty="0" smtClean="0">
                <a:latin typeface="Arial" panose="020B0604020202020204" pitchFamily="34" charset="0"/>
              </a:rPr>
              <a:t>, C. (2008). Müesli und Muskeln – Essen und Trinken im Sport. Herzogenbuchsee: Ingold/BASPO.</a:t>
            </a:r>
          </a:p>
          <a:p>
            <a:pPr marL="342900" indent="-342900" algn="just" eaLnBrk="0" hangingPunct="0">
              <a:spcBef>
                <a:spcPct val="0"/>
              </a:spcBef>
              <a:spcAft>
                <a:spcPts val="1200"/>
              </a:spcAft>
              <a:defRPr/>
            </a:pPr>
            <a:r>
              <a:rPr lang="de-CH" altLang="de-DE" sz="2000" dirty="0" err="1" smtClean="0">
                <a:latin typeface="Arial" panose="020B0604020202020204" pitchFamily="34" charset="0"/>
              </a:rPr>
              <a:t>Weineck</a:t>
            </a:r>
            <a:r>
              <a:rPr lang="de-CH" altLang="de-DE" sz="2000" dirty="0" smtClean="0">
                <a:latin typeface="Arial" panose="020B0604020202020204" pitchFamily="34" charset="0"/>
              </a:rPr>
              <a:t>, J. (2004). </a:t>
            </a:r>
            <a:r>
              <a:rPr lang="de-CH" altLang="de-DE" sz="2000" i="1" dirty="0" smtClean="0">
                <a:latin typeface="Arial" panose="020B0604020202020204" pitchFamily="34" charset="0"/>
              </a:rPr>
              <a:t>Optimales Training </a:t>
            </a:r>
            <a:r>
              <a:rPr lang="de-CH" altLang="de-DE" sz="2000" dirty="0" smtClean="0">
                <a:latin typeface="Arial" panose="020B0604020202020204" pitchFamily="34" charset="0"/>
              </a:rPr>
              <a:t>(14. Auflage). Balingen: </a:t>
            </a:r>
            <a:r>
              <a:rPr lang="de-CH" altLang="de-DE" sz="2000" dirty="0" err="1" smtClean="0">
                <a:latin typeface="Arial" panose="020B0604020202020204" pitchFamily="34" charset="0"/>
              </a:rPr>
              <a:t>Spita</a:t>
            </a:r>
            <a:r>
              <a:rPr lang="de-CH" altLang="de-DE" sz="2000" dirty="0" smtClean="0">
                <a:latin typeface="Arial" panose="020B0604020202020204" pitchFamily="34" charset="0"/>
              </a:rPr>
              <a:t>.</a:t>
            </a:r>
            <a:endParaRPr lang="de-CH" altLang="de-DE" sz="1600" dirty="0" smtClean="0">
              <a:latin typeface="Arial" panose="020B0604020202020204" pitchFamily="34" charset="0"/>
            </a:endParaRPr>
          </a:p>
        </p:txBody>
      </p:sp>
    </p:spTree>
    <p:extLst>
      <p:ext uri="{BB962C8B-B14F-4D97-AF65-F5344CB8AC3E}">
        <p14:creationId xmlns:p14="http://schemas.microsoft.com/office/powerpoint/2010/main" val="394880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ChangeArrowheads="1"/>
          </p:cNvSpPr>
          <p:nvPr/>
        </p:nvSpPr>
        <p:spPr bwMode="auto">
          <a:xfrm>
            <a:off x="4883666" y="3646233"/>
            <a:ext cx="1615790" cy="2145870"/>
          </a:xfrm>
          <a:prstGeom prst="rect">
            <a:avLst/>
          </a:prstGeom>
          <a:noFill/>
          <a:ln w="57150">
            <a:noFill/>
            <a:miter lim="800000"/>
            <a:headEnd/>
            <a:tailEnd/>
          </a:ln>
        </p:spPr>
        <p:txBody>
          <a:bodyPr wrap="none" anchor="ctr"/>
          <a:lstStyle/>
          <a:p>
            <a:endParaRPr lang="de-DE"/>
          </a:p>
        </p:txBody>
      </p:sp>
      <p:sp>
        <p:nvSpPr>
          <p:cNvPr id="8" name="Inhaltsplatzhalter 2"/>
          <p:cNvSpPr txBox="1">
            <a:spLocks/>
          </p:cNvSpPr>
          <p:nvPr/>
        </p:nvSpPr>
        <p:spPr>
          <a:xfrm>
            <a:off x="691952" y="1133128"/>
            <a:ext cx="8344544" cy="5374832"/>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de-CH"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Inhaltsplatzhalter 2"/>
          <p:cNvSpPr txBox="1">
            <a:spLocks/>
          </p:cNvSpPr>
          <p:nvPr/>
        </p:nvSpPr>
        <p:spPr>
          <a:xfrm>
            <a:off x="691952" y="836712"/>
            <a:ext cx="8344544" cy="5671248"/>
          </a:xfrm>
          <a:prstGeom prst="rect">
            <a:avLst/>
          </a:prstGeom>
        </p:spPr>
        <p:txBody>
          <a:bodyPr vert="horz">
            <a:normAutofit/>
          </a:bodyPr>
          <a:lstStyle/>
          <a:p>
            <a:endParaRPr lang="de-CH" sz="2400" b="1" kern="0" dirty="0" smtClean="0"/>
          </a:p>
        </p:txBody>
      </p:sp>
      <p:sp>
        <p:nvSpPr>
          <p:cNvPr id="10" name="Line 2"/>
          <p:cNvSpPr>
            <a:spLocks noChangeShapeType="1"/>
          </p:cNvSpPr>
          <p:nvPr/>
        </p:nvSpPr>
        <p:spPr bwMode="auto">
          <a:xfrm>
            <a:off x="1155129"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1" name="Line 3"/>
          <p:cNvSpPr>
            <a:spLocks noChangeShapeType="1"/>
          </p:cNvSpPr>
          <p:nvPr/>
        </p:nvSpPr>
        <p:spPr bwMode="auto">
          <a:xfrm>
            <a:off x="2706117"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2" name="Line 4"/>
          <p:cNvSpPr>
            <a:spLocks noChangeShapeType="1"/>
          </p:cNvSpPr>
          <p:nvPr/>
        </p:nvSpPr>
        <p:spPr bwMode="auto">
          <a:xfrm>
            <a:off x="4244404"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3" name="Line 5"/>
          <p:cNvSpPr>
            <a:spLocks noChangeShapeType="1"/>
          </p:cNvSpPr>
          <p:nvPr/>
        </p:nvSpPr>
        <p:spPr bwMode="auto">
          <a:xfrm>
            <a:off x="5728717"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4" name="Line 6"/>
          <p:cNvSpPr>
            <a:spLocks noChangeShapeType="1"/>
          </p:cNvSpPr>
          <p:nvPr/>
        </p:nvSpPr>
        <p:spPr bwMode="auto">
          <a:xfrm>
            <a:off x="7784529" y="3840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5" name="Line 7"/>
          <p:cNvSpPr>
            <a:spLocks noChangeShapeType="1"/>
          </p:cNvSpPr>
          <p:nvPr/>
        </p:nvSpPr>
        <p:spPr bwMode="auto">
          <a:xfrm>
            <a:off x="1156717"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6" name="Line 8"/>
          <p:cNvSpPr>
            <a:spLocks noChangeShapeType="1"/>
          </p:cNvSpPr>
          <p:nvPr/>
        </p:nvSpPr>
        <p:spPr bwMode="auto">
          <a:xfrm>
            <a:off x="2707704"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7" name="Line 9"/>
          <p:cNvSpPr>
            <a:spLocks noChangeShapeType="1"/>
          </p:cNvSpPr>
          <p:nvPr/>
        </p:nvSpPr>
        <p:spPr bwMode="auto">
          <a:xfrm>
            <a:off x="4245992"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8" name="Line 10"/>
          <p:cNvSpPr>
            <a:spLocks noChangeShapeType="1"/>
          </p:cNvSpPr>
          <p:nvPr/>
        </p:nvSpPr>
        <p:spPr bwMode="auto">
          <a:xfrm>
            <a:off x="5730304"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19" name="Line 11"/>
          <p:cNvSpPr>
            <a:spLocks noChangeShapeType="1"/>
          </p:cNvSpPr>
          <p:nvPr/>
        </p:nvSpPr>
        <p:spPr bwMode="auto">
          <a:xfrm>
            <a:off x="7786117" y="2697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20" name="Line 12"/>
          <p:cNvSpPr>
            <a:spLocks noChangeShapeType="1"/>
          </p:cNvSpPr>
          <p:nvPr/>
        </p:nvSpPr>
        <p:spPr bwMode="auto">
          <a:xfrm>
            <a:off x="4738117" y="1554457"/>
            <a:ext cx="0" cy="685800"/>
          </a:xfrm>
          <a:prstGeom prst="line">
            <a:avLst/>
          </a:prstGeom>
          <a:noFill/>
          <a:ln w="57150">
            <a:solidFill>
              <a:schemeClr val="tx1"/>
            </a:solidFill>
            <a:round/>
            <a:headEnd/>
            <a:tailEnd type="triangle" w="med" len="sm"/>
          </a:ln>
        </p:spPr>
        <p:txBody>
          <a:bodyPr wrap="none" anchor="ctr"/>
          <a:lstStyle/>
          <a:p>
            <a:endParaRPr lang="de-CH"/>
          </a:p>
        </p:txBody>
      </p:sp>
      <p:sp>
        <p:nvSpPr>
          <p:cNvPr id="21" name="Rectangle 14"/>
          <p:cNvSpPr>
            <a:spLocks noChangeArrowheads="1"/>
          </p:cNvSpPr>
          <p:nvPr/>
        </p:nvSpPr>
        <p:spPr bwMode="auto">
          <a:xfrm>
            <a:off x="445517" y="1088688"/>
            <a:ext cx="8586787" cy="801688"/>
          </a:xfrm>
          <a:prstGeom prst="rect">
            <a:avLst/>
          </a:prstGeom>
          <a:solidFill>
            <a:srgbClr val="24972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sz="4000" b="1">
                <a:cs typeface="+mn-cs"/>
              </a:rPr>
              <a:t>T R A I N I N G</a:t>
            </a:r>
          </a:p>
        </p:txBody>
      </p:sp>
      <p:sp>
        <p:nvSpPr>
          <p:cNvPr id="22" name="Rectangle 15"/>
          <p:cNvSpPr>
            <a:spLocks noChangeArrowheads="1"/>
          </p:cNvSpPr>
          <p:nvPr/>
        </p:nvSpPr>
        <p:spPr bwMode="auto">
          <a:xfrm>
            <a:off x="445517" y="2238670"/>
            <a:ext cx="8591550" cy="801687"/>
          </a:xfrm>
          <a:prstGeom prst="rect">
            <a:avLst/>
          </a:prstGeom>
          <a:solidFill>
            <a:srgbClr val="2AB22C"/>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sz="3200" b="1">
                <a:cs typeface="+mn-cs"/>
              </a:rPr>
              <a:t>ANPASSUNGSREAKTION</a:t>
            </a:r>
          </a:p>
        </p:txBody>
      </p:sp>
      <p:sp>
        <p:nvSpPr>
          <p:cNvPr id="23" name="Rectangle 16"/>
          <p:cNvSpPr>
            <a:spLocks noChangeArrowheads="1"/>
          </p:cNvSpPr>
          <p:nvPr/>
        </p:nvSpPr>
        <p:spPr bwMode="auto">
          <a:xfrm>
            <a:off x="445517" y="4524670"/>
            <a:ext cx="8577262" cy="1576387"/>
          </a:xfrm>
          <a:prstGeom prst="rect">
            <a:avLst/>
          </a:prstGeom>
          <a:solidFill>
            <a:srgbClr val="3CFF3F"/>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sz="4400" b="1" dirty="0">
                <a:cs typeface="+mn-cs"/>
              </a:rPr>
              <a:t>ERHÖHUNG</a:t>
            </a:r>
            <a:endParaRPr lang="de-CH" sz="3200" b="1" dirty="0">
              <a:cs typeface="+mn-cs"/>
            </a:endParaRPr>
          </a:p>
          <a:p>
            <a:pPr algn="ctr" eaLnBrk="0" hangingPunct="0">
              <a:defRPr/>
            </a:pPr>
            <a:r>
              <a:rPr lang="de-CH" sz="3200" b="1" dirty="0">
                <a:cs typeface="+mn-cs"/>
              </a:rPr>
              <a:t>der sportlichen Leistungsfähigkeit</a:t>
            </a:r>
          </a:p>
        </p:txBody>
      </p:sp>
      <p:sp>
        <p:nvSpPr>
          <p:cNvPr id="24" name="Rectangle 17"/>
          <p:cNvSpPr>
            <a:spLocks noChangeArrowheads="1"/>
          </p:cNvSpPr>
          <p:nvPr/>
        </p:nvSpPr>
        <p:spPr bwMode="auto">
          <a:xfrm>
            <a:off x="445517" y="3381670"/>
            <a:ext cx="1423987"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b="1">
                <a:cs typeface="+mn-cs"/>
              </a:rPr>
              <a:t>Organ-</a:t>
            </a:r>
          </a:p>
          <a:p>
            <a:pPr algn="ctr" eaLnBrk="0" hangingPunct="0">
              <a:defRPr/>
            </a:pPr>
            <a:r>
              <a:rPr lang="de-CH" b="1">
                <a:cs typeface="+mn-cs"/>
              </a:rPr>
              <a:t>systeme</a:t>
            </a:r>
          </a:p>
        </p:txBody>
      </p:sp>
      <p:sp>
        <p:nvSpPr>
          <p:cNvPr id="25" name="Rectangle 18"/>
          <p:cNvSpPr>
            <a:spLocks noChangeArrowheads="1"/>
          </p:cNvSpPr>
          <p:nvPr/>
        </p:nvSpPr>
        <p:spPr bwMode="auto">
          <a:xfrm>
            <a:off x="2004442" y="3381670"/>
            <a:ext cx="1408112"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b="1">
                <a:cs typeface="+mn-cs"/>
              </a:rPr>
              <a:t>Hormone</a:t>
            </a:r>
          </a:p>
        </p:txBody>
      </p:sp>
      <p:sp>
        <p:nvSpPr>
          <p:cNvPr id="26" name="Rectangle 19"/>
          <p:cNvSpPr>
            <a:spLocks noChangeArrowheads="1"/>
          </p:cNvSpPr>
          <p:nvPr/>
        </p:nvSpPr>
        <p:spPr bwMode="auto">
          <a:xfrm>
            <a:off x="5079429" y="3381670"/>
            <a:ext cx="1301750"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b="1">
                <a:cs typeface="+mn-cs"/>
              </a:rPr>
              <a:t>Psyche</a:t>
            </a:r>
          </a:p>
        </p:txBody>
      </p:sp>
      <p:sp>
        <p:nvSpPr>
          <p:cNvPr id="27" name="Rectangle 20"/>
          <p:cNvSpPr>
            <a:spLocks noChangeArrowheads="1"/>
          </p:cNvSpPr>
          <p:nvPr/>
        </p:nvSpPr>
        <p:spPr bwMode="auto">
          <a:xfrm>
            <a:off x="3549079" y="3381670"/>
            <a:ext cx="1393825"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b="1">
                <a:cs typeface="+mn-cs"/>
              </a:rPr>
              <a:t>Nerven-</a:t>
            </a:r>
          </a:p>
          <a:p>
            <a:pPr algn="ctr" eaLnBrk="0" hangingPunct="0">
              <a:defRPr/>
            </a:pPr>
            <a:r>
              <a:rPr lang="de-CH" b="1">
                <a:cs typeface="+mn-cs"/>
              </a:rPr>
              <a:t>system</a:t>
            </a:r>
          </a:p>
        </p:txBody>
      </p:sp>
      <p:sp>
        <p:nvSpPr>
          <p:cNvPr id="28" name="Rectangle 21"/>
          <p:cNvSpPr>
            <a:spLocks noChangeArrowheads="1"/>
          </p:cNvSpPr>
          <p:nvPr/>
        </p:nvSpPr>
        <p:spPr bwMode="auto">
          <a:xfrm>
            <a:off x="6517704" y="3381670"/>
            <a:ext cx="2538413" cy="801687"/>
          </a:xfrm>
          <a:prstGeom prst="rect">
            <a:avLst/>
          </a:prstGeom>
          <a:solidFill>
            <a:srgbClr val="33D935"/>
          </a:solidFill>
          <a:ln w="28575">
            <a:noFill/>
            <a:miter lim="800000"/>
            <a:headEnd/>
            <a:tailEnd/>
          </a:ln>
          <a:effectLst>
            <a:outerShdw dist="35921" dir="2700000" algn="ctr" rotWithShape="0">
              <a:schemeClr val="tx1">
                <a:alpha val="50000"/>
              </a:schemeClr>
            </a:outerShdw>
          </a:effectLst>
        </p:spPr>
        <p:txBody>
          <a:bodyPr wrap="none" anchor="ctr"/>
          <a:lstStyle/>
          <a:p>
            <a:pPr algn="ctr" eaLnBrk="0" hangingPunct="0">
              <a:defRPr/>
            </a:pPr>
            <a:r>
              <a:rPr lang="de-CH" b="1">
                <a:cs typeface="+mn-cs"/>
              </a:rPr>
              <a:t>Bewegungsapparat</a:t>
            </a:r>
          </a:p>
          <a:p>
            <a:pPr algn="ctr" eaLnBrk="0" hangingPunct="0">
              <a:defRPr/>
            </a:pPr>
            <a:r>
              <a:rPr lang="de-CH" b="1">
                <a:cs typeface="+mn-cs"/>
              </a:rPr>
              <a:t>Stoffwechsel</a:t>
            </a:r>
          </a:p>
        </p:txBody>
      </p:sp>
      <p:sp>
        <p:nvSpPr>
          <p:cNvPr id="30" name="Titel 1"/>
          <p:cNvSpPr>
            <a:spLocks noGrp="1"/>
          </p:cNvSpPr>
          <p:nvPr>
            <p:ph type="title"/>
          </p:nvPr>
        </p:nvSpPr>
        <p:spPr>
          <a:xfrm>
            <a:off x="1268412" y="279400"/>
            <a:ext cx="7804188" cy="989013"/>
          </a:xfrm>
        </p:spPr>
        <p:txBody>
          <a:bodyPr/>
          <a:lstStyle/>
          <a:p>
            <a:r>
              <a:rPr lang="de-CH" dirty="0" smtClean="0"/>
              <a:t>Trainingsprozess</a:t>
            </a:r>
            <a:endParaRPr lang="de-CH" sz="3100" dirty="0"/>
          </a:p>
        </p:txBody>
      </p:sp>
    </p:spTree>
    <p:extLst>
      <p:ext uri="{BB962C8B-B14F-4D97-AF65-F5344CB8AC3E}">
        <p14:creationId xmlns:p14="http://schemas.microsoft.com/office/powerpoint/2010/main" val="53772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50147" y="1196808"/>
            <a:ext cx="8252417" cy="4752528"/>
          </a:xfrm>
          <a:prstGeom prst="rect">
            <a:avLst/>
          </a:prstGeom>
          <a:noFill/>
          <a:ln w="12700" algn="ctr">
            <a:solidFill>
              <a:srgbClr val="FF0000"/>
            </a:solidFill>
            <a:miter lim="800000"/>
            <a:headEnd/>
            <a:tailEnd/>
          </a:ln>
        </p:spPr>
      </p:pic>
      <p:sp>
        <p:nvSpPr>
          <p:cNvPr id="5" name="Titel 1"/>
          <p:cNvSpPr>
            <a:spLocks noGrp="1"/>
          </p:cNvSpPr>
          <p:nvPr>
            <p:ph type="title"/>
          </p:nvPr>
        </p:nvSpPr>
        <p:spPr>
          <a:xfrm>
            <a:off x="1268412" y="279400"/>
            <a:ext cx="7804188" cy="989013"/>
          </a:xfrm>
        </p:spPr>
        <p:txBody>
          <a:bodyPr/>
          <a:lstStyle/>
          <a:p>
            <a:r>
              <a:rPr lang="de-CH" dirty="0" smtClean="0"/>
              <a:t>Faktoren der </a:t>
            </a:r>
            <a:r>
              <a:rPr lang="de-CH" dirty="0" err="1" smtClean="0"/>
              <a:t>sportl</a:t>
            </a:r>
            <a:r>
              <a:rPr lang="de-CH" dirty="0" smtClean="0"/>
              <a:t>. Leistungsfähigkeit</a:t>
            </a:r>
            <a:endParaRPr lang="de-CH" sz="3100" dirty="0"/>
          </a:p>
        </p:txBody>
      </p:sp>
      <p:sp>
        <p:nvSpPr>
          <p:cNvPr id="4" name="Ellipse 3"/>
          <p:cNvSpPr/>
          <p:nvPr/>
        </p:nvSpPr>
        <p:spPr bwMode="auto">
          <a:xfrm>
            <a:off x="2802720" y="5499276"/>
            <a:ext cx="3929568" cy="45006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961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980728"/>
            <a:ext cx="8496944" cy="5374832"/>
          </a:xfrm>
        </p:spPr>
        <p:txBody>
          <a:bodyPr>
            <a:normAutofit/>
          </a:bodyPr>
          <a:lstStyle/>
          <a:p>
            <a:pPr>
              <a:buNone/>
            </a:pPr>
            <a:endParaRPr lang="de-CH" sz="1200" dirty="0" smtClean="0"/>
          </a:p>
          <a:p>
            <a:pPr marL="0">
              <a:buNone/>
            </a:pPr>
            <a:endParaRPr lang="de-CH" sz="1500" dirty="0" smtClean="0"/>
          </a:p>
          <a:p>
            <a:pPr marL="0">
              <a:buNone/>
            </a:pPr>
            <a:endParaRPr lang="de-CH" sz="1000" dirty="0" smtClean="0"/>
          </a:p>
          <a:p>
            <a:pPr marL="0">
              <a:buNone/>
            </a:pPr>
            <a:endParaRPr lang="de-CH" sz="1500" dirty="0" smtClean="0"/>
          </a:p>
        </p:txBody>
      </p:sp>
      <p:sp>
        <p:nvSpPr>
          <p:cNvPr id="9" name="Rectangle 3"/>
          <p:cNvSpPr txBox="1">
            <a:spLocks noChangeArrowheads="1"/>
          </p:cNvSpPr>
          <p:nvPr/>
        </p:nvSpPr>
        <p:spPr>
          <a:xfrm>
            <a:off x="633536" y="1292373"/>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7" name="Rectangle 3"/>
          <p:cNvSpPr txBox="1">
            <a:spLocks noChangeArrowheads="1"/>
          </p:cNvSpPr>
          <p:nvPr/>
        </p:nvSpPr>
        <p:spPr>
          <a:xfrm>
            <a:off x="451222" y="984994"/>
            <a:ext cx="8546976" cy="5160963"/>
          </a:xfrm>
          <a:prstGeom prst="rect">
            <a:avLst/>
          </a:prstGeom>
        </p:spPr>
        <p:txBody>
          <a:bodyPr vert="horz">
            <a:normAutofit/>
          </a:bodyPr>
          <a:lstStyle/>
          <a:p>
            <a:pPr marL="411480" marR="0" lvl="0" indent="-342900" algn="l" defTabSz="914400" rtl="0" eaLnBrk="1" fontAlgn="auto" latinLnBrk="0" hangingPunct="1">
              <a:lnSpc>
                <a:spcPct val="90000"/>
              </a:lnSpc>
              <a:spcBef>
                <a:spcPts val="700"/>
              </a:spcBef>
              <a:spcAft>
                <a:spcPts val="0"/>
              </a:spcAft>
              <a:buClr>
                <a:schemeClr val="tx2"/>
              </a:buClr>
              <a:buSzPct val="95000"/>
              <a:buFontTx/>
              <a:buNone/>
              <a:tabLst/>
              <a:defRPr/>
            </a:pPr>
            <a:endParaRPr kumimoji="0" lang="de-CH"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8" name="AutoShape 8"/>
          <p:cNvSpPr>
            <a:spLocks noChangeArrowheads="1"/>
          </p:cNvSpPr>
          <p:nvPr/>
        </p:nvSpPr>
        <p:spPr bwMode="auto">
          <a:xfrm rot="18000000">
            <a:off x="1494086" y="1957016"/>
            <a:ext cx="1981200" cy="533400"/>
          </a:xfrm>
          <a:prstGeom prst="roundRect">
            <a:avLst>
              <a:gd name="adj" fmla="val 16667"/>
            </a:avLst>
          </a:prstGeom>
          <a:noFill/>
          <a:ln w="12700">
            <a:noFill/>
            <a:round/>
            <a:headEnd/>
            <a:tailEnd/>
          </a:ln>
        </p:spPr>
        <p:txBody>
          <a:bodyPr wrap="none" anchor="ctr"/>
          <a:lstStyle/>
          <a:p>
            <a:pPr algn="ctr" eaLnBrk="0" hangingPunct="0"/>
            <a:r>
              <a:rPr lang="de-CH" sz="2400" dirty="0">
                <a:solidFill>
                  <a:schemeClr val="bg1"/>
                </a:solidFill>
              </a:rPr>
              <a:t>Beweglichkeit</a:t>
            </a:r>
            <a:endParaRPr lang="de-CH" sz="3200" dirty="0">
              <a:solidFill>
                <a:schemeClr val="bg1"/>
              </a:solidFill>
            </a:endParaRPr>
          </a:p>
        </p:txBody>
      </p:sp>
      <p:sp>
        <p:nvSpPr>
          <p:cNvPr id="64" name="Titel 1"/>
          <p:cNvSpPr>
            <a:spLocks noGrp="1"/>
          </p:cNvSpPr>
          <p:nvPr>
            <p:ph type="title"/>
          </p:nvPr>
        </p:nvSpPr>
        <p:spPr>
          <a:xfrm>
            <a:off x="1268412" y="279400"/>
            <a:ext cx="7804188" cy="989013"/>
          </a:xfrm>
        </p:spPr>
        <p:txBody>
          <a:bodyPr/>
          <a:lstStyle/>
          <a:p>
            <a:r>
              <a:rPr lang="de-CH" dirty="0" smtClean="0"/>
              <a:t>Konditionelle Fähigkeiten</a:t>
            </a:r>
            <a:endParaRPr lang="de-CH"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123950"/>
            <a:ext cx="79343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bwMode="auto">
          <a:xfrm>
            <a:off x="451222" y="1232481"/>
            <a:ext cx="2860610" cy="111637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9838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Kraft – Definition</a:t>
            </a:r>
            <a:endParaRPr lang="de-CH" dirty="0"/>
          </a:p>
        </p:txBody>
      </p:sp>
      <p:sp>
        <p:nvSpPr>
          <p:cNvPr id="7" name="Abgerundetes Rechteck 6"/>
          <p:cNvSpPr/>
          <p:nvPr/>
        </p:nvSpPr>
        <p:spPr bwMode="auto">
          <a:xfrm>
            <a:off x="1151544" y="2162955"/>
            <a:ext cx="7290972" cy="1986141"/>
          </a:xfrm>
          <a:prstGeom prst="roundRect">
            <a:avLst/>
          </a:prstGeom>
          <a:solidFill>
            <a:srgbClr val="FFFFCC"/>
          </a:solidFill>
          <a:ln w="12700" cap="flat" cmpd="sng" algn="ctr">
            <a:solidFill>
              <a:schemeClr val="tx1"/>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indent="0" algn="l">
              <a:buNone/>
            </a:pPr>
            <a:r>
              <a:rPr lang="de-CH" sz="2400" dirty="0" smtClean="0"/>
              <a:t>Kraft ist die Fähigkeit des Nerv-Muskel-Systems, Wiederstände zu überwinden oder ihnen entgegenzuwirken</a:t>
            </a:r>
            <a:endParaRPr lang="de-CH" sz="2400" dirty="0"/>
          </a:p>
        </p:txBody>
      </p:sp>
    </p:spTree>
    <p:extLst>
      <p:ext uri="{BB962C8B-B14F-4D97-AF65-F5344CB8AC3E}">
        <p14:creationId xmlns:p14="http://schemas.microsoft.com/office/powerpoint/2010/main" val="2666650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Kraft– Erscheinungsformen</a:t>
            </a:r>
            <a:endParaRPr lang="de-CH" dirty="0"/>
          </a:p>
        </p:txBody>
      </p:sp>
      <p:sp>
        <p:nvSpPr>
          <p:cNvPr id="4" name="Line 15"/>
          <p:cNvSpPr>
            <a:spLocks noChangeShapeType="1"/>
          </p:cNvSpPr>
          <p:nvPr/>
        </p:nvSpPr>
        <p:spPr bwMode="auto">
          <a:xfrm>
            <a:off x="4662012" y="2601913"/>
            <a:ext cx="0" cy="466725"/>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 name="Line 16"/>
          <p:cNvSpPr>
            <a:spLocks noChangeShapeType="1"/>
          </p:cNvSpPr>
          <p:nvPr/>
        </p:nvSpPr>
        <p:spPr bwMode="auto">
          <a:xfrm flipH="1">
            <a:off x="2654337" y="2617788"/>
            <a:ext cx="768350" cy="45085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 name="Line 18"/>
          <p:cNvSpPr>
            <a:spLocks noChangeShapeType="1"/>
          </p:cNvSpPr>
          <p:nvPr/>
        </p:nvSpPr>
        <p:spPr bwMode="auto">
          <a:xfrm rot="16200000" flipV="1">
            <a:off x="5041937" y="4854575"/>
            <a:ext cx="546100" cy="406400"/>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de-CH"/>
          </a:p>
        </p:txBody>
      </p:sp>
      <p:sp>
        <p:nvSpPr>
          <p:cNvPr id="9" name="Line 22"/>
          <p:cNvSpPr>
            <a:spLocks noChangeShapeType="1"/>
          </p:cNvSpPr>
          <p:nvPr/>
        </p:nvSpPr>
        <p:spPr bwMode="auto">
          <a:xfrm rot="16200000">
            <a:off x="3759237" y="4841875"/>
            <a:ext cx="546100" cy="431800"/>
          </a:xfrm>
          <a:prstGeom prst="line">
            <a:avLst/>
          </a:prstGeom>
          <a:noFill/>
          <a:ln w="381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de-CH"/>
          </a:p>
        </p:txBody>
      </p:sp>
      <p:sp>
        <p:nvSpPr>
          <p:cNvPr id="10" name="Rechteck 9"/>
          <p:cNvSpPr/>
          <p:nvPr/>
        </p:nvSpPr>
        <p:spPr>
          <a:xfrm>
            <a:off x="3149783" y="1504950"/>
            <a:ext cx="3124200" cy="9159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a:latin typeface="+mj-lt"/>
                <a:cs typeface="Arial" panose="020B0604020202020204" pitchFamily="34" charset="0"/>
              </a:rPr>
              <a:t>Maximalkraft</a:t>
            </a:r>
          </a:p>
          <a:p>
            <a:pPr algn="ctr" eaLnBrk="0" hangingPunct="0">
              <a:defRPr/>
            </a:pPr>
            <a:r>
              <a:rPr lang="de-CH" sz="1800" dirty="0">
                <a:solidFill>
                  <a:schemeClr val="tx1"/>
                </a:solidFill>
                <a:latin typeface="+mj-lt"/>
                <a:cs typeface="Arial" panose="020B0604020202020204" pitchFamily="34" charset="0"/>
              </a:rPr>
              <a:t>Die grösstmögliche Kraft aufbringen</a:t>
            </a:r>
          </a:p>
        </p:txBody>
      </p:sp>
      <p:sp>
        <p:nvSpPr>
          <p:cNvPr id="11" name="Rechteck 10"/>
          <p:cNvSpPr/>
          <p:nvPr/>
        </p:nvSpPr>
        <p:spPr>
          <a:xfrm>
            <a:off x="431448" y="3267075"/>
            <a:ext cx="2820987" cy="1385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a:latin typeface="+mj-lt"/>
                <a:cs typeface="Arial" panose="020B0604020202020204" pitchFamily="34" charset="0"/>
              </a:rPr>
              <a:t>Kraftausdauer</a:t>
            </a:r>
          </a:p>
          <a:p>
            <a:pPr algn="ctr" eaLnBrk="0" hangingPunct="0">
              <a:defRPr/>
            </a:pPr>
            <a:r>
              <a:rPr lang="de-CH" sz="1800" dirty="0">
                <a:solidFill>
                  <a:schemeClr val="tx1"/>
                </a:solidFill>
                <a:latin typeface="+mj-lt"/>
                <a:cs typeface="Arial" panose="020B0604020202020204" pitchFamily="34" charset="0"/>
              </a:rPr>
              <a:t>einen erhöhten Krafteinsatz lange beibehalten</a:t>
            </a:r>
          </a:p>
        </p:txBody>
      </p:sp>
      <p:sp>
        <p:nvSpPr>
          <p:cNvPr id="12" name="Rechteck 11"/>
          <p:cNvSpPr/>
          <p:nvPr/>
        </p:nvSpPr>
        <p:spPr>
          <a:xfrm>
            <a:off x="3422687" y="3267075"/>
            <a:ext cx="2552700" cy="1385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a:latin typeface="+mj-lt"/>
                <a:cs typeface="Arial" panose="020B0604020202020204" pitchFamily="34" charset="0"/>
              </a:rPr>
              <a:t>Schnellkraft</a:t>
            </a:r>
          </a:p>
          <a:p>
            <a:pPr algn="ctr" eaLnBrk="0" hangingPunct="0">
              <a:defRPr/>
            </a:pPr>
            <a:r>
              <a:rPr lang="de-CH" sz="1800" dirty="0">
                <a:solidFill>
                  <a:schemeClr val="tx1"/>
                </a:solidFill>
                <a:latin typeface="+mj-lt"/>
                <a:cs typeface="Arial" panose="020B0604020202020204" pitchFamily="34" charset="0"/>
              </a:rPr>
              <a:t>die Kraft schnell einsetzen können</a:t>
            </a:r>
          </a:p>
        </p:txBody>
      </p:sp>
      <p:sp>
        <p:nvSpPr>
          <p:cNvPr id="13" name="Rechteck 12"/>
          <p:cNvSpPr/>
          <p:nvPr/>
        </p:nvSpPr>
        <p:spPr>
          <a:xfrm>
            <a:off x="6146837" y="3267075"/>
            <a:ext cx="2925763" cy="13858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a:latin typeface="+mj-lt"/>
                <a:cs typeface="Arial" panose="020B0604020202020204" pitchFamily="34" charset="0"/>
              </a:rPr>
              <a:t>Reaktivkraft</a:t>
            </a:r>
          </a:p>
          <a:p>
            <a:pPr algn="ctr" eaLnBrk="0" hangingPunct="0">
              <a:defRPr/>
            </a:pPr>
            <a:r>
              <a:rPr lang="de-CH" sz="1800" dirty="0">
                <a:solidFill>
                  <a:schemeClr val="tx1"/>
                </a:solidFill>
                <a:latin typeface="+mj-lt"/>
                <a:cs typeface="Arial" panose="020B0604020202020204" pitchFamily="34" charset="0"/>
              </a:rPr>
              <a:t>einen hohen Kraftimpuls in einem Dehnungs-Verkürzungs-Zyklus generieren</a:t>
            </a:r>
          </a:p>
        </p:txBody>
      </p:sp>
      <p:sp>
        <p:nvSpPr>
          <p:cNvPr id="14" name="Line 15"/>
          <p:cNvSpPr>
            <a:spLocks noChangeShapeType="1"/>
          </p:cNvSpPr>
          <p:nvPr/>
        </p:nvSpPr>
        <p:spPr bwMode="auto">
          <a:xfrm>
            <a:off x="6146838" y="2617788"/>
            <a:ext cx="622300" cy="450850"/>
          </a:xfrm>
          <a:prstGeom prst="line">
            <a:avLst/>
          </a:prstGeom>
          <a:noFill/>
          <a:ln w="3810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5" name="Rechteck 14"/>
          <p:cNvSpPr/>
          <p:nvPr/>
        </p:nvSpPr>
        <p:spPr>
          <a:xfrm>
            <a:off x="2386050" y="5462588"/>
            <a:ext cx="1862137" cy="6397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a:latin typeface="+mj-lt"/>
                <a:cs typeface="Arial" panose="020B0604020202020204" pitchFamily="34" charset="0"/>
              </a:rPr>
              <a:t>Startkraft</a:t>
            </a:r>
          </a:p>
        </p:txBody>
      </p:sp>
      <p:sp>
        <p:nvSpPr>
          <p:cNvPr id="16" name="Rechteck 15"/>
          <p:cNvSpPr/>
          <p:nvPr/>
        </p:nvSpPr>
        <p:spPr>
          <a:xfrm>
            <a:off x="5046700" y="5462588"/>
            <a:ext cx="1862137" cy="6397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de-CH" sz="1800" b="1" dirty="0">
                <a:latin typeface="+mj-lt"/>
                <a:cs typeface="Arial" panose="020B0604020202020204" pitchFamily="34" charset="0"/>
              </a:rPr>
              <a:t>Explosivkraft</a:t>
            </a:r>
          </a:p>
        </p:txBody>
      </p:sp>
      <p:sp>
        <p:nvSpPr>
          <p:cNvPr id="2" name="Ellipse 1"/>
          <p:cNvSpPr/>
          <p:nvPr/>
        </p:nvSpPr>
        <p:spPr bwMode="auto">
          <a:xfrm>
            <a:off x="2951784" y="1195678"/>
            <a:ext cx="3488229" cy="1423214"/>
          </a:xfrm>
          <a:prstGeom prst="ellipse">
            <a:avLst/>
          </a:prstGeom>
          <a:noFill/>
          <a:ln w="38100" cap="flat" cmpd="sng" algn="ctr">
            <a:solidFill>
              <a:srgbClr val="ED181E"/>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
        <p:nvSpPr>
          <p:cNvPr id="17" name="Ellipse 16"/>
          <p:cNvSpPr/>
          <p:nvPr/>
        </p:nvSpPr>
        <p:spPr bwMode="auto">
          <a:xfrm>
            <a:off x="251424" y="3265954"/>
            <a:ext cx="3227743" cy="1423214"/>
          </a:xfrm>
          <a:prstGeom prst="ellipse">
            <a:avLst/>
          </a:prstGeom>
          <a:noFill/>
          <a:ln w="38100" cap="flat" cmpd="sng" algn="ctr">
            <a:solidFill>
              <a:srgbClr val="ED181E"/>
            </a:solidFill>
            <a:prstDash val="solid"/>
            <a:round/>
            <a:headEnd type="none" w="med" len="med"/>
            <a:tailEnd type="none" w="med" len="med"/>
          </a:ln>
          <a:effectLst/>
        </p:spPr>
        <p:txBody>
          <a:bodyPr vert="horz" wrap="square" lIns="91431" tIns="45715" rIns="91431" bIns="45715"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CH"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539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heel(1)">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2"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a:xfrm>
            <a:off x="1268413" y="279400"/>
            <a:ext cx="7461250" cy="989013"/>
          </a:xfrm>
        </p:spPr>
        <p:txBody>
          <a:bodyPr/>
          <a:lstStyle/>
          <a:p>
            <a:r>
              <a:rPr lang="de-CH" dirty="0" smtClean="0"/>
              <a:t>Kraft – Wozu?</a:t>
            </a:r>
            <a:endParaRPr lang="de-CH" dirty="0"/>
          </a:p>
        </p:txBody>
      </p:sp>
      <p:sp>
        <p:nvSpPr>
          <p:cNvPr id="4" name="Abgerundetes Rechteck 3"/>
          <p:cNvSpPr/>
          <p:nvPr/>
        </p:nvSpPr>
        <p:spPr>
          <a:xfrm>
            <a:off x="5580062" y="1898796"/>
            <a:ext cx="3132489" cy="3185967"/>
          </a:xfrm>
          <a:prstGeom prst="round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defTabSz="355600" eaLnBrk="0" hangingPunct="0">
              <a:defRPr/>
            </a:pPr>
            <a:r>
              <a:rPr lang="de-CH" dirty="0">
                <a:latin typeface="Arial" panose="020B0604020202020204" pitchFamily="34" charset="0"/>
                <a:cs typeface="Arial" panose="020B0604020202020204" pitchFamily="34" charset="0"/>
              </a:rPr>
              <a:t>	</a:t>
            </a:r>
            <a:r>
              <a:rPr lang="de-CH" sz="2000" b="1" dirty="0">
                <a:solidFill>
                  <a:schemeClr val="tx1"/>
                </a:solidFill>
                <a:latin typeface="Arial" panose="020B0604020202020204" pitchFamily="34" charset="0"/>
                <a:cs typeface="Arial" panose="020B0604020202020204" pitchFamily="34" charset="0"/>
              </a:rPr>
              <a:t>Lebensqualität</a:t>
            </a:r>
          </a:p>
          <a:p>
            <a:pPr algn="l" defTabSz="355600" eaLnBrk="0" hangingPunct="0">
              <a:spcBef>
                <a:spcPts val="1200"/>
              </a:spcBef>
              <a:defRPr/>
            </a:pPr>
            <a:r>
              <a:rPr lang="de-CH" dirty="0">
                <a:solidFill>
                  <a:schemeClr val="tx1"/>
                </a:solidFill>
                <a:latin typeface="Arial" panose="020B0604020202020204" pitchFamily="34" charset="0"/>
                <a:cs typeface="Arial" panose="020B0604020202020204" pitchFamily="34" charset="0"/>
              </a:rPr>
              <a:t>	</a:t>
            </a:r>
            <a:r>
              <a:rPr lang="de-CH" sz="1600" dirty="0">
                <a:solidFill>
                  <a:schemeClr val="tx1"/>
                </a:solidFill>
                <a:latin typeface="Arial" panose="020B0604020202020204" pitchFamily="34" charset="0"/>
                <a:cs typeface="Arial" panose="020B0604020202020204" pitchFamily="34" charset="0"/>
              </a:rPr>
              <a:t>Selbstsicherheit und 	mentale Stärke</a:t>
            </a:r>
          </a:p>
          <a:p>
            <a:pPr algn="l" defTabSz="355600" eaLnBrk="0" hangingPunct="0">
              <a:spcBef>
                <a:spcPts val="1200"/>
              </a:spcBef>
              <a:defRPr/>
            </a:pPr>
            <a:r>
              <a:rPr lang="de-CH" sz="1600" dirty="0">
                <a:solidFill>
                  <a:schemeClr val="tx1"/>
                </a:solidFill>
                <a:latin typeface="Arial" panose="020B0604020202020204" pitchFamily="34" charset="0"/>
                <a:cs typeface="Arial" panose="020B0604020202020204" pitchFamily="34" charset="0"/>
              </a:rPr>
              <a:t>	Attraktivität und 	Alltagstauglichkeit</a:t>
            </a:r>
          </a:p>
          <a:p>
            <a:pPr algn="l" eaLnBrk="0" hangingPunct="0">
              <a:defRPr/>
            </a:pPr>
            <a:endParaRPr lang="de-CH" dirty="0">
              <a:solidFill>
                <a:schemeClr val="tx1"/>
              </a:solidFill>
              <a:latin typeface="Arial" panose="020B0604020202020204" pitchFamily="34" charset="0"/>
              <a:cs typeface="Arial" panose="020B0604020202020204" pitchFamily="34" charset="0"/>
            </a:endParaRPr>
          </a:p>
        </p:txBody>
      </p:sp>
      <p:sp>
        <p:nvSpPr>
          <p:cNvPr id="7" name="Richtungspfeil 6"/>
          <p:cNvSpPr/>
          <p:nvPr/>
        </p:nvSpPr>
        <p:spPr>
          <a:xfrm>
            <a:off x="1295400" y="1898796"/>
            <a:ext cx="4284663" cy="3185967"/>
          </a:xfrm>
          <a:prstGeom prst="homePlat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de-CH" altLang="de-DE" sz="1600" dirty="0">
                <a:solidFill>
                  <a:schemeClr val="tx1"/>
                </a:solidFill>
                <a:latin typeface="Arial" panose="020B0604020202020204" pitchFamily="34" charset="0"/>
                <a:cs typeface="Arial" panose="020B0604020202020204" pitchFamily="34" charset="0"/>
              </a:rPr>
              <a:t>Spannungs- und Entspannungsfähigkeit</a:t>
            </a: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de-CH" altLang="de-DE" sz="1600" dirty="0" smtClean="0">
                <a:solidFill>
                  <a:schemeClr val="tx1"/>
                </a:solidFill>
                <a:latin typeface="Arial" panose="020B0604020202020204" pitchFamily="34" charset="0"/>
                <a:cs typeface="Arial" panose="020B0604020202020204" pitchFamily="34" charset="0"/>
              </a:rPr>
              <a:t>Erhöhung der aktive Körpermasse               </a:t>
            </a:r>
            <a:r>
              <a:rPr lang="de-CH" altLang="de-DE" sz="1600" dirty="0" smtClean="0">
                <a:solidFill>
                  <a:schemeClr val="tx1"/>
                </a:solidFill>
                <a:latin typeface="Arial" panose="020B0604020202020204" pitchFamily="34" charset="0"/>
                <a:cs typeface="Arial" panose="020B0604020202020204" pitchFamily="34" charset="0"/>
                <a:sym typeface="Wingdings" panose="05000000000000000000" pitchFamily="2" charset="2"/>
              </a:rPr>
              <a:t>grösserer Energieverbrauch</a:t>
            </a:r>
            <a:endParaRPr lang="de-CH" altLang="de-DE" sz="1600" dirty="0">
              <a:solidFill>
                <a:schemeClr val="tx1"/>
              </a:solidFill>
              <a:latin typeface="Arial" panose="020B0604020202020204" pitchFamily="34" charset="0"/>
              <a:cs typeface="Arial" panose="020B0604020202020204" pitchFamily="34" charset="0"/>
            </a:endParaRP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de-CH" altLang="de-DE" sz="1600" dirty="0">
                <a:solidFill>
                  <a:schemeClr val="tx1"/>
                </a:solidFill>
                <a:latin typeface="Arial" panose="020B0604020202020204" pitchFamily="34" charset="0"/>
                <a:cs typeface="Arial" panose="020B0604020202020204" pitchFamily="34" charset="0"/>
              </a:rPr>
              <a:t>Belastungstoleranz und Verletzungsresistenz</a:t>
            </a: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de-CH" altLang="de-DE" sz="1600" dirty="0">
                <a:solidFill>
                  <a:schemeClr val="tx1"/>
                </a:solidFill>
                <a:latin typeface="Arial" panose="020B0604020202020204" pitchFamily="34" charset="0"/>
                <a:cs typeface="Arial" panose="020B0604020202020204" pitchFamily="34" charset="0"/>
              </a:rPr>
              <a:t>Stabilität des Rumpfes und der Gelenke</a:t>
            </a:r>
          </a:p>
          <a:p>
            <a:pPr marL="285750" indent="-285750" algn="l" eaLnBrk="0" hangingPunct="0">
              <a:lnSpc>
                <a:spcPct val="90000"/>
              </a:lnSpc>
              <a:spcBef>
                <a:spcPts val="1200"/>
              </a:spcBef>
              <a:buFont typeface="Arial" panose="020B0604020202020204" pitchFamily="34" charset="0"/>
              <a:buChar char="•"/>
              <a:tabLst>
                <a:tab pos="5295900" algn="l"/>
                <a:tab pos="5743575" algn="r"/>
              </a:tabLst>
              <a:defRPr/>
            </a:pPr>
            <a:r>
              <a:rPr lang="de-CH" altLang="de-DE" sz="1600" dirty="0" smtClean="0">
                <a:solidFill>
                  <a:schemeClr val="tx1"/>
                </a:solidFill>
                <a:latin typeface="Arial" panose="020B0604020202020204" pitchFamily="34" charset="0"/>
                <a:cs typeface="Arial" panose="020B0604020202020204" pitchFamily="34" charset="0"/>
              </a:rPr>
              <a:t>Erhöhung der Knochendichte</a:t>
            </a:r>
            <a:r>
              <a:rPr lang="de-CH" altLang="de-DE" sz="1600" dirty="0">
                <a:solidFill>
                  <a:schemeClr val="tx1"/>
                </a:solidFill>
                <a:latin typeface="Arial" panose="020B0604020202020204" pitchFamily="34" charset="0"/>
                <a:cs typeface="Arial" panose="020B0604020202020204" pitchFamily="34" charset="0"/>
              </a:rPr>
              <a:t>: </a:t>
            </a:r>
            <a:r>
              <a:rPr lang="de-CH" altLang="de-DE" sz="1600" dirty="0" err="1" smtClean="0">
                <a:solidFill>
                  <a:schemeClr val="tx1"/>
                </a:solidFill>
                <a:latin typeface="Arial" panose="020B0604020202020204" pitchFamily="34" charset="0"/>
                <a:cs typeface="Arial" panose="020B0604020202020204" pitchFamily="34" charset="0"/>
              </a:rPr>
              <a:t>Osteoporoseprophylaxe</a:t>
            </a:r>
            <a:endParaRPr lang="de-CH" altLang="de-DE" sz="16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476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PST_A_METAPLANUNG">
  <a:themeElements>
    <a:clrScheme name="Master_PST_A_METAPLAN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_PST_A_METAPLANUN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12700" cap="flat" cmpd="sng" algn="ctr">
          <a:solidFill>
            <a:schemeClr val="tx1"/>
          </a:solidFill>
          <a:prstDash val="solid"/>
          <a:round/>
          <a:headEnd type="none" w="med" len="med"/>
          <a:tailEnd type="none" w="med" len="med"/>
        </a:ln>
        <a:effectLst/>
      </a:spPr>
      <a:bodyPr vert="horz" wrap="square" lIns="91431" tIns="45715" rIns="91431" bIns="45715"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CC"/>
        </a:solidFill>
        <a:ln w="12700" cap="flat" cmpd="sng" algn="ctr">
          <a:solidFill>
            <a:schemeClr val="tx1"/>
          </a:solidFill>
          <a:prstDash val="solid"/>
          <a:round/>
          <a:headEnd type="none" w="med" len="med"/>
          <a:tailEnd type="none" w="med" len="med"/>
        </a:ln>
        <a:effectLst/>
      </a:spPr>
      <a:bodyPr vert="horz" wrap="square" lIns="91431" tIns="45715" rIns="91431" bIns="45715"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CH" sz="1200" b="0" i="0" u="none" strike="noStrike" cap="none" normalizeH="0" baseline="0" smtClean="0">
            <a:ln>
              <a:noFill/>
            </a:ln>
            <a:solidFill>
              <a:schemeClr val="tx1"/>
            </a:solidFill>
            <a:effectLst/>
            <a:latin typeface="Arial" charset="0"/>
          </a:defRPr>
        </a:defPPr>
      </a:lstStyle>
    </a:lnDef>
  </a:objectDefaults>
  <a:extraClrSchemeLst>
    <a:extraClrScheme>
      <a:clrScheme name="Master_PST_A_METAPLANU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_PST_A_METAPLANU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_PST_A_METAPLANU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_PST_A_METAPLANU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_PST_A_METAPLANU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_PST_A_METAPLANU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_PST_A_METAPLANUN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_PST_A_METAPLANU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_PST_A_METAPLANU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_PST_A_METAPLANU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_PST_A_METAPLANU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_PST_A_METAPLANU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3264</Words>
  <Application>Microsoft Office PowerPoint</Application>
  <PresentationFormat>Bildschirmpräsentation (4:3)</PresentationFormat>
  <Paragraphs>609</Paragraphs>
  <Slides>32</Slides>
  <Notes>28</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Arial</vt:lpstr>
      <vt:lpstr>Calibri</vt:lpstr>
      <vt:lpstr>Times New Roman</vt:lpstr>
      <vt:lpstr>Wingdings</vt:lpstr>
      <vt:lpstr>Master_PST_A_METAPLANUNG</vt:lpstr>
      <vt:lpstr>PowerPoint-Präsentation</vt:lpstr>
      <vt:lpstr>Sport: mehr als eine sinnvolle Freizeitbeschäftigung</vt:lpstr>
      <vt:lpstr>Es ist nie zu spät, um körperlich  aktiv zu werden!</vt:lpstr>
      <vt:lpstr>Trainingsprozess</vt:lpstr>
      <vt:lpstr>Faktoren der sportl. Leistungsfähigkeit</vt:lpstr>
      <vt:lpstr>Konditionelle Fähigkeiten</vt:lpstr>
      <vt:lpstr>Kraft – Definition</vt:lpstr>
      <vt:lpstr>Kraft– Erscheinungsformen</vt:lpstr>
      <vt:lpstr>Kraft – Wozu?</vt:lpstr>
      <vt:lpstr>Kraft – Wie?</vt:lpstr>
      <vt:lpstr>Konditionelle Fähigkeiten</vt:lpstr>
      <vt:lpstr>Ausdauer – Definition</vt:lpstr>
      <vt:lpstr>Ausdauer – Erscheinungsformen</vt:lpstr>
      <vt:lpstr>Ausdauer – Energiebereitstellung</vt:lpstr>
      <vt:lpstr>Ausdauer – Wozu?</vt:lpstr>
      <vt:lpstr>Ausdauer – Wie?</vt:lpstr>
      <vt:lpstr>Ausdauer –  Belastungsdosierung und -kontrolle</vt:lpstr>
      <vt:lpstr>Ausdauer –  Bestimmung des Maximalpulses</vt:lpstr>
      <vt:lpstr>PowerPoint-Präsentation</vt:lpstr>
      <vt:lpstr>Häufigkeit</vt:lpstr>
      <vt:lpstr>Inhalte – 90 Min Lektionen</vt:lpstr>
      <vt:lpstr>Inhalte – 30 Min Lektionen</vt:lpstr>
      <vt:lpstr>Sportausrüstung</vt:lpstr>
      <vt:lpstr>Zu beachten</vt:lpstr>
      <vt:lpstr>Verhalten</vt:lpstr>
      <vt:lpstr>Sportverletzungen</vt:lpstr>
      <vt:lpstr>Dispensationen</vt:lpstr>
      <vt:lpstr>Regeneration</vt:lpstr>
      <vt:lpstr>Lebensmittelpyramide</vt:lpstr>
      <vt:lpstr>PowerPoint-Präsentation</vt:lpstr>
      <vt:lpstr>Sinnvermittlung</vt:lpstr>
      <vt:lpstr>Literaturverzeichnis</vt:lpstr>
    </vt:vector>
  </TitlesOfParts>
  <Company>BURAUT VBS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Lörtscher Jacques PSTA</dc:creator>
  <cp:lastModifiedBy>Walther Lukas LVBGRABC</cp:lastModifiedBy>
  <cp:revision>753</cp:revision>
  <cp:lastPrinted>2015-04-14T11:17:20Z</cp:lastPrinted>
  <dcterms:created xsi:type="dcterms:W3CDTF">2006-06-22T13:26:33Z</dcterms:created>
  <dcterms:modified xsi:type="dcterms:W3CDTF">2019-01-11T12:31:26Z</dcterms:modified>
</cp:coreProperties>
</file>